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56" r:id="rId2"/>
    <p:sldId id="326" r:id="rId3"/>
    <p:sldId id="259" r:id="rId4"/>
    <p:sldId id="315" r:id="rId5"/>
    <p:sldId id="316" r:id="rId6"/>
    <p:sldId id="318" r:id="rId7"/>
    <p:sldId id="319" r:id="rId8"/>
    <p:sldId id="321" r:id="rId9"/>
    <p:sldId id="327" r:id="rId10"/>
    <p:sldId id="322" r:id="rId11"/>
    <p:sldId id="323" r:id="rId12"/>
    <p:sldId id="328" r:id="rId13"/>
    <p:sldId id="302" r:id="rId14"/>
    <p:sldId id="325" r:id="rId15"/>
    <p:sldId id="329" r:id="rId16"/>
    <p:sldId id="330" r:id="rId17"/>
    <p:sldId id="331" r:id="rId18"/>
    <p:sldId id="332" r:id="rId19"/>
    <p:sldId id="305" r:id="rId20"/>
    <p:sldId id="334" r:id="rId21"/>
    <p:sldId id="335" r:id="rId22"/>
    <p:sldId id="336" r:id="rId23"/>
    <p:sldId id="337" r:id="rId24"/>
    <p:sldId id="338" r:id="rId2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55" autoAdjust="0"/>
    <p:restoredTop sz="94676" autoAdjust="0"/>
  </p:normalViewPr>
  <p:slideViewPr>
    <p:cSldViewPr>
      <p:cViewPr>
        <p:scale>
          <a:sx n="75" d="100"/>
          <a:sy n="75" d="100"/>
        </p:scale>
        <p:origin x="-1230" y="-13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70" d="100"/>
          <a:sy n="70" d="100"/>
        </p:scale>
        <p:origin x="-329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02497FD-239F-4DDD-90D6-E52ABE8A169B}" type="datetimeFigureOut">
              <a:rPr lang="vi-VN" smtClean="0"/>
              <a:t>30/01/2016</a:t>
            </a:fld>
            <a:endParaRPr lang="vi-VN"/>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5A20513-E149-4584-BAC1-69D6549E86C5}" type="slidenum">
              <a:rPr lang="vi-VN" smtClean="0"/>
              <a:t>‹#›</a:t>
            </a:fld>
            <a:endParaRPr lang="vi-VN"/>
          </a:p>
        </p:txBody>
      </p:sp>
    </p:spTree>
    <p:extLst>
      <p:ext uri="{BB962C8B-B14F-4D97-AF65-F5344CB8AC3E}">
        <p14:creationId xmlns:p14="http://schemas.microsoft.com/office/powerpoint/2010/main" val="3078174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36867"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6869"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6870"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36871"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45AF8447-003D-41A2-8989-A63F8CAC6660}" type="slidenum">
              <a:rPr lang="en-US"/>
              <a:pPr>
                <a:defRPr/>
              </a:pPr>
              <a:t>‹#›</a:t>
            </a:fld>
            <a:endParaRPr lang="en-US"/>
          </a:p>
        </p:txBody>
      </p:sp>
    </p:spTree>
    <p:extLst>
      <p:ext uri="{BB962C8B-B14F-4D97-AF65-F5344CB8AC3E}">
        <p14:creationId xmlns:p14="http://schemas.microsoft.com/office/powerpoint/2010/main" val="625225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gif"/><Relationship Id="rId5" Type="http://schemas.openxmlformats.org/officeDocument/2006/relationships/image" Target="../media/image5.jpe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5"/>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892174"/>
            <a:ext cx="4343400" cy="596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9928" y="4953000"/>
            <a:ext cx="3523472"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Line 18"/>
          <p:cNvSpPr>
            <a:spLocks noChangeShapeType="1"/>
          </p:cNvSpPr>
          <p:nvPr/>
        </p:nvSpPr>
        <p:spPr bwMode="gray">
          <a:xfrm flipV="1">
            <a:off x="4978400" y="2190750"/>
            <a:ext cx="4178300" cy="19050"/>
          </a:xfrm>
          <a:prstGeom prst="line">
            <a:avLst/>
          </a:prstGeom>
          <a:noFill/>
          <a:ln w="381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1" name="Line 19"/>
          <p:cNvSpPr>
            <a:spLocks noChangeShapeType="1"/>
          </p:cNvSpPr>
          <p:nvPr/>
        </p:nvSpPr>
        <p:spPr bwMode="gray">
          <a:xfrm flipV="1">
            <a:off x="4978400" y="5568950"/>
            <a:ext cx="4178300" cy="19050"/>
          </a:xfrm>
          <a:prstGeom prst="line">
            <a:avLst/>
          </a:prstGeom>
          <a:noFill/>
          <a:ln w="381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2" name="Rectangle 20"/>
          <p:cNvSpPr>
            <a:spLocks noChangeArrowheads="1"/>
          </p:cNvSpPr>
          <p:nvPr/>
        </p:nvSpPr>
        <p:spPr bwMode="gray">
          <a:xfrm>
            <a:off x="0" y="0"/>
            <a:ext cx="9144000" cy="890588"/>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pic>
        <p:nvPicPr>
          <p:cNvPr id="16" name="Picture 1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286000" y="914400"/>
            <a:ext cx="2015748" cy="2255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2286000" y="3200400"/>
            <a:ext cx="2015747"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5072063" y="2057400"/>
            <a:ext cx="3962400" cy="609600"/>
          </a:xfrm>
          <a:effectLst>
            <a:outerShdw dist="28398" dir="3806097" algn="ctr" rotWithShape="0">
              <a:schemeClr val="bg2"/>
            </a:outerShdw>
          </a:effectLst>
        </p:spPr>
        <p:txBody>
          <a:bodyPr/>
          <a:lstStyle>
            <a:lvl1pPr algn="ctr">
              <a:defRPr sz="3600" b="1">
                <a:solidFill>
                  <a:schemeClr val="hlink"/>
                </a:solidFill>
                <a:latin typeface="Times New Roman" pitchFamily="18" charset="0"/>
                <a:cs typeface="Times New Roman" pitchFamily="18" charset="0"/>
              </a:defRPr>
            </a:lvl1pPr>
          </a:lstStyle>
          <a:p>
            <a:pPr lvl="0"/>
            <a:r>
              <a:rPr lang="en-US" noProof="0" smtClean="0"/>
              <a:t>Click to edit Master title style</a:t>
            </a:r>
          </a:p>
        </p:txBody>
      </p:sp>
      <p:sp>
        <p:nvSpPr>
          <p:cNvPr id="3075" name="Rectangle 3"/>
          <p:cNvSpPr>
            <a:spLocks noGrp="1" noChangeArrowheads="1"/>
          </p:cNvSpPr>
          <p:nvPr>
            <p:ph type="subTitle" idx="1"/>
          </p:nvPr>
        </p:nvSpPr>
        <p:spPr>
          <a:xfrm>
            <a:off x="5029200" y="2971800"/>
            <a:ext cx="4038600" cy="533400"/>
          </a:xfrm>
        </p:spPr>
        <p:txBody>
          <a:bodyPr/>
          <a:lstStyle>
            <a:lvl1pPr marL="0" indent="0" algn="ctr">
              <a:buFont typeface="Wingdings" pitchFamily="2" charset="2"/>
              <a:buNone/>
              <a:defRPr sz="1600"/>
            </a:lvl1pPr>
          </a:lstStyle>
          <a:p>
            <a:pPr lvl="0"/>
            <a:r>
              <a:rPr lang="en-US" noProof="0" smtClean="0"/>
              <a:t>Click to edit Master subtitle style</a:t>
            </a:r>
          </a:p>
        </p:txBody>
      </p:sp>
      <p:sp>
        <p:nvSpPr>
          <p:cNvPr id="19" name="Rectangle 5"/>
          <p:cNvSpPr>
            <a:spLocks noGrp="1" noChangeArrowheads="1"/>
          </p:cNvSpPr>
          <p:nvPr>
            <p:ph type="ftr" sz="quarter" idx="11"/>
          </p:nvPr>
        </p:nvSpPr>
        <p:spPr>
          <a:xfrm>
            <a:off x="5638800" y="5178425"/>
            <a:ext cx="2895600" cy="307975"/>
          </a:xfrm>
        </p:spPr>
        <p:txBody>
          <a:bodyPr/>
          <a:lstStyle>
            <a:lvl1pPr algn="ctr">
              <a:defRPr sz="1400" smtClean="0"/>
            </a:lvl1pPr>
          </a:lstStyle>
          <a:p>
            <a:pPr>
              <a:defRPr/>
            </a:pPr>
            <a:r>
              <a:rPr lang="en-US"/>
              <a:t>www.themegallery.com</a:t>
            </a:r>
          </a:p>
        </p:txBody>
      </p:sp>
      <p:pic>
        <p:nvPicPr>
          <p:cNvPr id="36866" name="Picture 2" descr="C:\Users\Administrator\Desktop\logo lytc.gif"/>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0" y="55694"/>
            <a:ext cx="795337" cy="79224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76200" y="4953000"/>
            <a:ext cx="2330418"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2"/>
          <p:cNvSpPr>
            <a:spLocks noChangeArrowheads="1"/>
          </p:cNvSpPr>
          <p:nvPr/>
        </p:nvSpPr>
        <p:spPr bwMode="gray">
          <a:xfrm>
            <a:off x="4327319" y="892174"/>
            <a:ext cx="4842253" cy="596582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 name="Line 15"/>
          <p:cNvSpPr>
            <a:spLocks noChangeShapeType="1"/>
          </p:cNvSpPr>
          <p:nvPr/>
        </p:nvSpPr>
        <p:spPr bwMode="gray">
          <a:xfrm>
            <a:off x="-19493" y="3169444"/>
            <a:ext cx="4321240" cy="0"/>
          </a:xfrm>
          <a:prstGeom prst="line">
            <a:avLst/>
          </a:prstGeom>
          <a:noFill/>
          <a:ln w="381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9" name="Line 17"/>
          <p:cNvSpPr>
            <a:spLocks noChangeShapeType="1"/>
          </p:cNvSpPr>
          <p:nvPr/>
        </p:nvSpPr>
        <p:spPr bwMode="gray">
          <a:xfrm>
            <a:off x="2286000" y="876300"/>
            <a:ext cx="0" cy="5981700"/>
          </a:xfrm>
          <a:prstGeom prst="line">
            <a:avLst/>
          </a:prstGeom>
          <a:noFill/>
          <a:ln w="381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8" name="Line 16"/>
          <p:cNvSpPr>
            <a:spLocks noChangeShapeType="1"/>
          </p:cNvSpPr>
          <p:nvPr/>
        </p:nvSpPr>
        <p:spPr bwMode="gray">
          <a:xfrm>
            <a:off x="22226" y="4953000"/>
            <a:ext cx="4318470" cy="0"/>
          </a:xfrm>
          <a:prstGeom prst="line">
            <a:avLst/>
          </a:prstGeom>
          <a:noFill/>
          <a:ln w="381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Tree>
    <p:extLst>
      <p:ext uri="{BB962C8B-B14F-4D97-AF65-F5344CB8AC3E}">
        <p14:creationId xmlns:p14="http://schemas.microsoft.com/office/powerpoint/2010/main" val="1287279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30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childTnLst>
                                </p:cTn>
                              </p:par>
                            </p:childTnLst>
                          </p:cTn>
                        </p:par>
                        <p:par>
                          <p:cTn id="16" fill="hold">
                            <p:stCondLst>
                              <p:cond delay="400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childTnLst>
                                </p:cTn>
                              </p:par>
                            </p:childTnLst>
                          </p:cTn>
                        </p:par>
                        <p:par>
                          <p:cTn id="20" fill="hold">
                            <p:stCondLst>
                              <p:cond delay="5000"/>
                            </p:stCondLst>
                            <p:childTnLst>
                              <p:par>
                                <p:cTn id="21" presetID="63" presetClass="path" presetSubtype="0" accel="50000" decel="50000" fill="hold" nodeType="afterEffect">
                                  <p:stCondLst>
                                    <p:cond delay="0"/>
                                  </p:stCondLst>
                                  <p:childTnLst>
                                    <p:animMotion origin="layout" path="M -0.10521 0.00556 L 0.1448 0.00556 " pathEditMode="relative" rAng="0" ptsTypes="AA">
                                      <p:cBhvr>
                                        <p:cTn id="22" dur="2000" fill="hold"/>
                                        <p:tgtEl>
                                          <p:spTgt spid="5"/>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2800" b="1">
                <a:latin typeface="Times New Roman" pitchFamily="18" charset="0"/>
                <a:cs typeface="Times New Roman" pitchFamily="18" charset="0"/>
              </a:defRPr>
            </a:lvl1pPr>
          </a:lstStyle>
          <a:p>
            <a:r>
              <a:rPr lang="en-US" smtClean="0"/>
              <a:t>CLICK TO EDIT MASTER TITLE STYLE</a:t>
            </a:r>
            <a:endParaRPr lang="en-US"/>
          </a:p>
        </p:txBody>
      </p:sp>
      <p:sp>
        <p:nvSpPr>
          <p:cNvPr id="3" name="Content Placeholder 2"/>
          <p:cNvSpPr>
            <a:spLocks noGrp="1"/>
          </p:cNvSpPr>
          <p:nvPr>
            <p:ph idx="1"/>
          </p:nvPr>
        </p:nvSpPr>
        <p:spPr>
          <a:xfrm>
            <a:off x="76200" y="1219200"/>
            <a:ext cx="8762999" cy="5334000"/>
          </a:xfrm>
        </p:spPr>
        <p:txBody>
          <a:bodyPr/>
          <a:lstStyle>
            <a:lvl1pPr algn="just">
              <a:defRPr>
                <a:latin typeface="Times New Roman" pitchFamily="18" charset="0"/>
                <a:cs typeface="Times New Roman" pitchFamily="18" charset="0"/>
              </a:defRPr>
            </a:lvl1pPr>
            <a:lvl2pPr algn="just">
              <a:defRPr>
                <a:latin typeface="Times New Roman" pitchFamily="18" charset="0"/>
                <a:cs typeface="Times New Roman" pitchFamily="18" charset="0"/>
              </a:defRPr>
            </a:lvl2pPr>
            <a:lvl3pPr algn="just">
              <a:defRPr>
                <a:latin typeface="Times New Roman" pitchFamily="18" charset="0"/>
                <a:cs typeface="Times New Roman" pitchFamily="18" charset="0"/>
              </a:defRPr>
            </a:lvl3pPr>
            <a:lvl4pPr algn="just">
              <a:defRPr>
                <a:latin typeface="Times New Roman" pitchFamily="18" charset="0"/>
                <a:cs typeface="Times New Roman" pitchFamily="18" charset="0"/>
              </a:defRPr>
            </a:lvl4pPr>
            <a:lvl5pPr algn="just">
              <a:defRPr>
                <a:latin typeface="Times New Roman" pitchFamily="18"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601A89E1-5849-4200-8EB0-9A94EFA8AFB8}" type="slidenum">
              <a:rPr lang="en-US"/>
              <a:pPr>
                <a:defRPr/>
              </a:pPr>
              <a:t>‹#›</a:t>
            </a:fld>
            <a:endParaRPr lang="en-US"/>
          </a:p>
        </p:txBody>
      </p:sp>
      <p:sp>
        <p:nvSpPr>
          <p:cNvPr id="8" name="Text Placeholder 7"/>
          <p:cNvSpPr>
            <a:spLocks noGrp="1"/>
          </p:cNvSpPr>
          <p:nvPr>
            <p:ph type="body" sz="quarter" idx="13"/>
          </p:nvPr>
        </p:nvSpPr>
        <p:spPr>
          <a:xfrm>
            <a:off x="1295400" y="685800"/>
            <a:ext cx="7162800" cy="304800"/>
          </a:xfrm>
        </p:spPr>
        <p:txBody>
          <a:bodyPr/>
          <a:lstStyle>
            <a:lvl1pPr marL="0" indent="0">
              <a:buNone/>
              <a:defRPr sz="2600" b="1">
                <a:solidFill>
                  <a:schemeClr val="bg1"/>
                </a:solidFill>
                <a:latin typeface="Times New Roman" pitchFamily="18" charset="0"/>
                <a:cs typeface="Times New Roman" pitchFamily="18" charset="0"/>
              </a:defRPr>
            </a:lvl1pPr>
          </a:lstStyle>
          <a:p>
            <a:pPr lvl="0"/>
            <a:r>
              <a:rPr lang="en-US" smtClean="0"/>
              <a:t>Click to edit Master text styles</a:t>
            </a:r>
            <a:endParaRPr lang="vi-VN"/>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0800" y="76200"/>
            <a:ext cx="1320800" cy="946150"/>
          </a:xfrm>
          <a:prstGeom prst="rect">
            <a:avLst/>
          </a:prstGeom>
          <a:ln>
            <a:noFill/>
          </a:ln>
          <a:effectLst>
            <a:outerShdw blurRad="292100" dist="139700" dir="2700000" algn="tl" rotWithShape="0">
              <a:srgbClr val="333333">
                <a:alpha val="65000"/>
              </a:srgbClr>
            </a:outerShdw>
          </a:effectLst>
        </p:spPr>
      </p:pic>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8099" y="76198"/>
            <a:ext cx="1320800" cy="94615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28955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subTnLst>
                                    <p:set>
                                      <p:cBhvr override="childStyle">
                                        <p:cTn dur="1" fill="hold" display="0" masterRel="sameClick" afterEffect="1">
                                          <p:stCondLst>
                                            <p:cond evt="end" delay="0">
                                              <p:tn val="5"/>
                                            </p:cond>
                                          </p:stCondLst>
                                        </p:cTn>
                                        <p:tgtEl>
                                          <p:spTgt spid="11"/>
                                        </p:tgtEl>
                                        <p:attrNameLst>
                                          <p:attrName>style.visibility</p:attrName>
                                        </p:attrNameLst>
                                      </p:cBhvr>
                                      <p:to>
                                        <p:strVal val="hidden"/>
                                      </p:to>
                                    </p:set>
                                  </p:sub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2800" b="1">
                <a:latin typeface="Times New Roman" pitchFamily="18" charset="0"/>
                <a:cs typeface="Times New Roman" pitchFamily="18" charset="0"/>
              </a:defRPr>
            </a:lvl1pPr>
          </a:lstStyle>
          <a:p>
            <a:r>
              <a:rPr lang="en-US" smtClean="0"/>
              <a:t>CLICK TO EDIT MASTER TITLE STYLE</a:t>
            </a:r>
            <a:endParaRPr lang="en-US"/>
          </a:p>
        </p:txBody>
      </p:sp>
      <p:sp>
        <p:nvSpPr>
          <p:cNvPr id="3" name="Content Placeholder 2"/>
          <p:cNvSpPr>
            <a:spLocks noGrp="1"/>
          </p:cNvSpPr>
          <p:nvPr>
            <p:ph idx="1"/>
          </p:nvPr>
        </p:nvSpPr>
        <p:spPr>
          <a:xfrm>
            <a:off x="76200" y="1219200"/>
            <a:ext cx="8762999" cy="5334000"/>
          </a:xfrm>
        </p:spPr>
        <p:txBody>
          <a:bodyPr/>
          <a:lstStyle>
            <a:lvl1pPr algn="just">
              <a:defRPr>
                <a:latin typeface="Times New Roman" pitchFamily="18" charset="0"/>
                <a:cs typeface="Times New Roman" pitchFamily="18" charset="0"/>
              </a:defRPr>
            </a:lvl1pPr>
            <a:lvl2pPr algn="just">
              <a:defRPr>
                <a:latin typeface="Times New Roman" pitchFamily="18" charset="0"/>
                <a:cs typeface="Times New Roman" pitchFamily="18" charset="0"/>
              </a:defRPr>
            </a:lvl2pPr>
            <a:lvl3pPr algn="just">
              <a:defRPr>
                <a:latin typeface="Times New Roman" pitchFamily="18" charset="0"/>
                <a:cs typeface="Times New Roman" pitchFamily="18" charset="0"/>
              </a:defRPr>
            </a:lvl3pPr>
            <a:lvl4pPr algn="just">
              <a:defRPr>
                <a:latin typeface="Times New Roman" pitchFamily="18" charset="0"/>
                <a:cs typeface="Times New Roman" pitchFamily="18" charset="0"/>
              </a:defRPr>
            </a:lvl4pPr>
            <a:lvl5pPr algn="just">
              <a:defRPr>
                <a:latin typeface="Times New Roman" pitchFamily="18" charset="0"/>
                <a:cs typeface="Times New Roman" pitchFamily="18"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601A89E1-5849-4200-8EB0-9A94EFA8AFB8}" type="slidenum">
              <a:rPr lang="en-US"/>
              <a:pPr>
                <a:defRPr/>
              </a:pPr>
              <a:t>‹#›</a:t>
            </a:fld>
            <a:endParaRPr lang="en-US"/>
          </a:p>
        </p:txBody>
      </p:sp>
      <p:sp>
        <p:nvSpPr>
          <p:cNvPr id="8" name="Text Placeholder 7"/>
          <p:cNvSpPr>
            <a:spLocks noGrp="1"/>
          </p:cNvSpPr>
          <p:nvPr>
            <p:ph type="body" sz="quarter" idx="13"/>
          </p:nvPr>
        </p:nvSpPr>
        <p:spPr>
          <a:xfrm>
            <a:off x="1295400" y="685800"/>
            <a:ext cx="7162800" cy="304800"/>
          </a:xfrm>
        </p:spPr>
        <p:txBody>
          <a:bodyPr/>
          <a:lstStyle>
            <a:lvl1pPr marL="0" indent="0">
              <a:buNone/>
              <a:defRPr sz="2600" b="1">
                <a:solidFill>
                  <a:schemeClr val="bg1"/>
                </a:solidFill>
                <a:latin typeface="Times New Roman" pitchFamily="18" charset="0"/>
                <a:cs typeface="Times New Roman" pitchFamily="18" charset="0"/>
              </a:defRPr>
            </a:lvl1pPr>
          </a:lstStyle>
          <a:p>
            <a:pPr lvl="0"/>
            <a:r>
              <a:rPr lang="en-US" smtClean="0"/>
              <a:t>Click to edit Master text styles</a:t>
            </a:r>
            <a:endParaRPr lang="vi-VN"/>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0800" y="76200"/>
            <a:ext cx="1320800" cy="946150"/>
          </a:xfrm>
          <a:prstGeom prst="rect">
            <a:avLst/>
          </a:prstGeom>
          <a:ln>
            <a:noFill/>
          </a:ln>
          <a:effectLst>
            <a:outerShdw blurRad="292100" dist="139700" dir="2700000" algn="tl" rotWithShape="0">
              <a:srgbClr val="333333">
                <a:alpha val="65000"/>
              </a:srgbClr>
            </a:outerShdw>
          </a:effectLst>
        </p:spPr>
      </p:pic>
      <p:pic>
        <p:nvPicPr>
          <p:cNvPr id="10" name="Picture 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8099" y="76198"/>
            <a:ext cx="1320800" cy="94615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34510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subTnLst>
                                    <p:set>
                                      <p:cBhvr override="childStyle">
                                        <p:cTn dur="1" fill="hold" display="0" masterRel="sameClick" afterEffect="1">
                                          <p:stCondLst>
                                            <p:cond evt="end" delay="0">
                                              <p:tn val="5"/>
                                            </p:cond>
                                          </p:stCondLst>
                                        </p:cTn>
                                        <p:tgtEl>
                                          <p:spTgt spid="9"/>
                                        </p:tgtEl>
                                        <p:attrNameLst>
                                          <p:attrName>style.visibility</p:attrName>
                                        </p:attrNameLst>
                                      </p:cBhvr>
                                      <p:to>
                                        <p:strVal val="hidden"/>
                                      </p:to>
                                    </p:set>
                                  </p:sub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lvl1pPr>
              <a:defRPr sz="2800" b="1">
                <a:latin typeface="Times New Roman" pitchFamily="18" charset="0"/>
                <a:cs typeface="Times New Roman" pitchFamily="18" charset="0"/>
              </a:defRPr>
            </a:lvl1pPr>
          </a:lstStyle>
          <a:p>
            <a:r>
              <a:rPr lang="en-US" smtClean="0"/>
              <a:t>CLICK TO EDIT MASTER 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601A89E1-5849-4200-8EB0-9A94EFA8AFB8}" type="slidenum">
              <a:rPr lang="en-US"/>
              <a:pPr>
                <a:defRPr/>
              </a:pPr>
              <a:t>‹#›</a:t>
            </a:fld>
            <a:endParaRPr lang="en-US"/>
          </a:p>
        </p:txBody>
      </p:sp>
      <p:sp>
        <p:nvSpPr>
          <p:cNvPr id="8" name="Text Placeholder 7"/>
          <p:cNvSpPr>
            <a:spLocks noGrp="1"/>
          </p:cNvSpPr>
          <p:nvPr>
            <p:ph type="body" sz="quarter" idx="13"/>
          </p:nvPr>
        </p:nvSpPr>
        <p:spPr>
          <a:xfrm>
            <a:off x="1295400" y="685800"/>
            <a:ext cx="7162800" cy="304800"/>
          </a:xfrm>
        </p:spPr>
        <p:txBody>
          <a:bodyPr/>
          <a:lstStyle>
            <a:lvl1pPr marL="0" indent="0">
              <a:buNone/>
              <a:defRPr sz="2600" b="1">
                <a:solidFill>
                  <a:schemeClr val="bg1"/>
                </a:solidFill>
                <a:latin typeface="Times New Roman" pitchFamily="18" charset="0"/>
                <a:cs typeface="Times New Roman" pitchFamily="18" charset="0"/>
              </a:defRPr>
            </a:lvl1pPr>
          </a:lstStyle>
          <a:p>
            <a:pPr lvl="0"/>
            <a:r>
              <a:rPr lang="en-US" smtClean="0"/>
              <a:t>Click to edit Master text styles</a:t>
            </a:r>
            <a:endParaRPr lang="vi-VN"/>
          </a:p>
        </p:txBody>
      </p:sp>
      <p:sp>
        <p:nvSpPr>
          <p:cNvPr id="9" name="AutoShape 12"/>
          <p:cNvSpPr>
            <a:spLocks noChangeArrowheads="1"/>
          </p:cNvSpPr>
          <p:nvPr userDrawn="1"/>
        </p:nvSpPr>
        <p:spPr bwMode="ltGray">
          <a:xfrm>
            <a:off x="154986" y="6020332"/>
            <a:ext cx="8940596" cy="643156"/>
          </a:xfrm>
          <a:prstGeom prst="roundRect">
            <a:avLst>
              <a:gd name="adj" fmla="val 50000"/>
            </a:avLst>
          </a:prstGeom>
          <a:gradFill>
            <a:gsLst>
              <a:gs pos="0">
                <a:schemeClr val="accent5">
                  <a:lumMod val="75000"/>
                </a:schemeClr>
              </a:gs>
              <a:gs pos="39999">
                <a:schemeClr val="accent5">
                  <a:lumMod val="75000"/>
                </a:schemeClr>
              </a:gs>
              <a:gs pos="70000">
                <a:schemeClr val="accent5">
                  <a:lumMod val="75000"/>
                </a:schemeClr>
              </a:gs>
              <a:gs pos="100000">
                <a:schemeClr val="bg1">
                  <a:lumMod val="95000"/>
                  <a:alpha val="79000"/>
                </a:schemeClr>
              </a:gs>
            </a:gsLst>
            <a:path path="circle">
              <a:fillToRect l="100000" t="100000"/>
            </a:path>
          </a:gradFill>
          <a:ln>
            <a:noFill/>
          </a:ln>
          <a:effectLst>
            <a:outerShdw blurRad="76200" dist="12700" dir="8100000" sy="-23000" kx="800400" algn="br" rotWithShape="0">
              <a:prstClr val="black">
                <a:alpha val="20000"/>
              </a:prstClr>
            </a:outerShdw>
          </a:effectLst>
          <a:extLst/>
        </p:spPr>
        <p:txBody>
          <a:bodyPr wrap="none" anchor="ctr"/>
          <a:lstStyle/>
          <a:p>
            <a:pPr lvl="0" algn="just"/>
            <a:endParaRPr lang="en-US">
              <a:latin typeface="+mn-lt"/>
              <a:ea typeface="+mn-ea"/>
              <a:cs typeface="+mn-cs"/>
            </a:endParaRPr>
          </a:p>
        </p:txBody>
      </p:sp>
      <p:sp>
        <p:nvSpPr>
          <p:cNvPr id="10" name="AutoShape 14"/>
          <p:cNvSpPr>
            <a:spLocks noChangeArrowheads="1"/>
          </p:cNvSpPr>
          <p:nvPr userDrawn="1"/>
        </p:nvSpPr>
        <p:spPr bwMode="gray">
          <a:xfrm>
            <a:off x="76200" y="5967280"/>
            <a:ext cx="9067800" cy="738852"/>
          </a:xfrm>
          <a:prstGeom prst="roundRect">
            <a:avLst>
              <a:gd name="adj" fmla="val 50000"/>
            </a:avLst>
          </a:prstGeom>
          <a:noFill/>
          <a:ln w="9525">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accent1">
                      <a:gamma/>
                      <a:shade val="60000"/>
                      <a:invGamma/>
                    </a:schemeClr>
                  </a:outerShdw>
                </a:effectLst>
              </a14:hiddenEffects>
            </a:ext>
          </a:extLst>
        </p:spPr>
        <p:txBody>
          <a:bodyPr wrap="none" anchor="ctr"/>
          <a:lstStyle/>
          <a:p>
            <a:pPr algn="just"/>
            <a:endParaRPr lang="en-US"/>
          </a:p>
        </p:txBody>
      </p:sp>
      <p:sp>
        <p:nvSpPr>
          <p:cNvPr id="11" name="AutoShape 12"/>
          <p:cNvSpPr>
            <a:spLocks noChangeArrowheads="1"/>
          </p:cNvSpPr>
          <p:nvPr userDrawn="1"/>
        </p:nvSpPr>
        <p:spPr bwMode="ltGray">
          <a:xfrm>
            <a:off x="154605" y="1219732"/>
            <a:ext cx="8940596" cy="643156"/>
          </a:xfrm>
          <a:prstGeom prst="roundRect">
            <a:avLst>
              <a:gd name="adj" fmla="val 50000"/>
            </a:avLst>
          </a:prstGeom>
          <a:gradFill flip="none" rotWithShape="1">
            <a:gsLst>
              <a:gs pos="0">
                <a:srgbClr val="5E9EFF"/>
              </a:gs>
              <a:gs pos="39999">
                <a:srgbClr val="85C2FF"/>
              </a:gs>
              <a:gs pos="70000">
                <a:srgbClr val="C4D6EB"/>
              </a:gs>
              <a:gs pos="100000">
                <a:srgbClr val="FFEBFA"/>
              </a:gs>
            </a:gsLst>
            <a:path path="circle">
              <a:fillToRect l="100000" t="100000"/>
            </a:path>
            <a:tileRect r="-100000" b="-100000"/>
          </a:gradFill>
          <a:ln>
            <a:noFill/>
          </a:ln>
          <a:effectLst>
            <a:outerShdw blurRad="76200" dist="12700" dir="8100000" sy="-23000" kx="800400" algn="br" rotWithShape="0">
              <a:prstClr val="black">
                <a:alpha val="20000"/>
              </a:prstClr>
            </a:outerShdw>
          </a:effectLst>
          <a:extLst/>
        </p:spPr>
        <p:style>
          <a:lnRef idx="0">
            <a:scrgbClr r="0" g="0" b="0"/>
          </a:lnRef>
          <a:fillRef idx="1003">
            <a:schemeClr val="dk2"/>
          </a:fillRef>
          <a:effectRef idx="0">
            <a:scrgbClr r="0" g="0" b="0"/>
          </a:effectRef>
          <a:fontRef idx="major"/>
        </p:style>
        <p:txBody>
          <a:bodyPr wrap="none" anchor="ctr"/>
          <a:lstStyle/>
          <a:p>
            <a:pPr algn="just"/>
            <a:endParaRPr lang="en-US"/>
          </a:p>
        </p:txBody>
      </p:sp>
      <p:sp>
        <p:nvSpPr>
          <p:cNvPr id="12" name="AutoShape 12"/>
          <p:cNvSpPr>
            <a:spLocks noChangeArrowheads="1"/>
          </p:cNvSpPr>
          <p:nvPr userDrawn="1"/>
        </p:nvSpPr>
        <p:spPr bwMode="ltGray">
          <a:xfrm>
            <a:off x="154986" y="2176776"/>
            <a:ext cx="8940596" cy="643156"/>
          </a:xfrm>
          <a:prstGeom prst="roundRect">
            <a:avLst>
              <a:gd name="adj" fmla="val 50000"/>
            </a:avLst>
          </a:prstGeom>
          <a:gradFill>
            <a:gsLst>
              <a:gs pos="0">
                <a:schemeClr val="accent3">
                  <a:lumMod val="40000"/>
                  <a:lumOff val="60000"/>
                </a:schemeClr>
              </a:gs>
              <a:gs pos="39999">
                <a:schemeClr val="accent3">
                  <a:lumMod val="60000"/>
                  <a:lumOff val="40000"/>
                </a:schemeClr>
              </a:gs>
              <a:gs pos="70000">
                <a:schemeClr val="accent3">
                  <a:lumMod val="60000"/>
                  <a:lumOff val="40000"/>
                </a:schemeClr>
              </a:gs>
              <a:gs pos="100000">
                <a:srgbClr val="FFEBFA"/>
              </a:gs>
            </a:gsLst>
            <a:path path="circle">
              <a:fillToRect l="100000" t="100000"/>
            </a:path>
          </a:gradFill>
          <a:ln>
            <a:noFill/>
          </a:ln>
          <a:effectLst>
            <a:outerShdw blurRad="76200" dist="12700" dir="8100000" sy="-23000" kx="800400" algn="br" rotWithShape="0">
              <a:prstClr val="black">
                <a:alpha val="20000"/>
              </a:prstClr>
            </a:outerShdw>
          </a:effectLst>
          <a:extLst/>
        </p:spPr>
        <p:style>
          <a:lnRef idx="0">
            <a:scrgbClr r="0" g="0" b="0"/>
          </a:lnRef>
          <a:fillRef idx="1002">
            <a:schemeClr val="dk2"/>
          </a:fillRef>
          <a:effectRef idx="0">
            <a:scrgbClr r="0" g="0" b="0"/>
          </a:effectRef>
          <a:fontRef idx="major"/>
        </p:style>
        <p:txBody>
          <a:bodyPr wrap="none" anchor="ctr"/>
          <a:lstStyle/>
          <a:p>
            <a:pPr algn="just"/>
            <a:endParaRPr lang="en-US"/>
          </a:p>
        </p:txBody>
      </p:sp>
      <p:sp>
        <p:nvSpPr>
          <p:cNvPr id="13" name="AutoShape 14"/>
          <p:cNvSpPr>
            <a:spLocks noChangeArrowheads="1"/>
          </p:cNvSpPr>
          <p:nvPr userDrawn="1"/>
        </p:nvSpPr>
        <p:spPr bwMode="gray">
          <a:xfrm>
            <a:off x="76200" y="2134132"/>
            <a:ext cx="9067800" cy="738852"/>
          </a:xfrm>
          <a:prstGeom prst="roundRect">
            <a:avLst>
              <a:gd name="adj" fmla="val 50000"/>
            </a:avLst>
          </a:prstGeom>
          <a:noFill/>
          <a:ln w="9525">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accent1">
                      <a:gamma/>
                      <a:shade val="60000"/>
                      <a:invGamma/>
                    </a:schemeClr>
                  </a:outerShdw>
                </a:effectLst>
              </a14:hiddenEffects>
            </a:ext>
          </a:extLst>
        </p:spPr>
        <p:txBody>
          <a:bodyPr wrap="none" anchor="ctr"/>
          <a:lstStyle/>
          <a:p>
            <a:pPr algn="just"/>
            <a:endParaRPr lang="en-US"/>
          </a:p>
        </p:txBody>
      </p:sp>
      <p:sp>
        <p:nvSpPr>
          <p:cNvPr id="14" name="AutoShape 12"/>
          <p:cNvSpPr>
            <a:spLocks noChangeArrowheads="1"/>
          </p:cNvSpPr>
          <p:nvPr userDrawn="1"/>
        </p:nvSpPr>
        <p:spPr bwMode="ltGray">
          <a:xfrm>
            <a:off x="154986" y="3167376"/>
            <a:ext cx="8940596" cy="643156"/>
          </a:xfrm>
          <a:prstGeom prst="roundRect">
            <a:avLst>
              <a:gd name="adj" fmla="val 50000"/>
            </a:avLst>
          </a:prstGeom>
          <a:gradFill>
            <a:gsLst>
              <a:gs pos="0">
                <a:schemeClr val="accent5">
                  <a:lumMod val="75000"/>
                </a:schemeClr>
              </a:gs>
              <a:gs pos="39999">
                <a:schemeClr val="accent5">
                  <a:lumMod val="75000"/>
                </a:schemeClr>
              </a:gs>
              <a:gs pos="70000">
                <a:schemeClr val="accent5">
                  <a:lumMod val="75000"/>
                </a:schemeClr>
              </a:gs>
              <a:gs pos="100000">
                <a:schemeClr val="bg1">
                  <a:lumMod val="95000"/>
                  <a:alpha val="79000"/>
                </a:schemeClr>
              </a:gs>
            </a:gsLst>
            <a:path path="circle">
              <a:fillToRect l="100000" t="100000"/>
            </a:path>
          </a:gradFill>
          <a:ln>
            <a:noFill/>
          </a:ln>
          <a:effectLst>
            <a:outerShdw blurRad="76200" dist="12700" dir="8100000" sy="-23000" kx="800400" algn="br" rotWithShape="0">
              <a:prstClr val="black">
                <a:alpha val="20000"/>
              </a:prstClr>
            </a:outerShdw>
          </a:effectLst>
          <a:extLst/>
        </p:spPr>
        <p:txBody>
          <a:bodyPr wrap="none" anchor="ctr"/>
          <a:lstStyle/>
          <a:p>
            <a:pPr algn="just"/>
            <a:endParaRPr lang="en-US"/>
          </a:p>
        </p:txBody>
      </p:sp>
      <p:sp>
        <p:nvSpPr>
          <p:cNvPr id="15" name="AutoShape 14"/>
          <p:cNvSpPr>
            <a:spLocks noChangeArrowheads="1"/>
          </p:cNvSpPr>
          <p:nvPr userDrawn="1"/>
        </p:nvSpPr>
        <p:spPr bwMode="gray">
          <a:xfrm>
            <a:off x="76200" y="3124732"/>
            <a:ext cx="9067800" cy="738852"/>
          </a:xfrm>
          <a:prstGeom prst="roundRect">
            <a:avLst>
              <a:gd name="adj" fmla="val 50000"/>
            </a:avLst>
          </a:prstGeom>
          <a:noFill/>
          <a:ln w="9525">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accent1">
                      <a:gamma/>
                      <a:shade val="60000"/>
                      <a:invGamma/>
                    </a:schemeClr>
                  </a:outerShdw>
                </a:effectLst>
              </a14:hiddenEffects>
            </a:ext>
          </a:extLst>
        </p:spPr>
        <p:txBody>
          <a:bodyPr wrap="none" anchor="ctr"/>
          <a:lstStyle/>
          <a:p>
            <a:pPr algn="just"/>
            <a:endParaRPr lang="en-US"/>
          </a:p>
        </p:txBody>
      </p:sp>
      <p:sp>
        <p:nvSpPr>
          <p:cNvPr id="16" name="AutoShape 12"/>
          <p:cNvSpPr>
            <a:spLocks noChangeArrowheads="1"/>
          </p:cNvSpPr>
          <p:nvPr userDrawn="1"/>
        </p:nvSpPr>
        <p:spPr bwMode="ltGray">
          <a:xfrm>
            <a:off x="154986" y="4157976"/>
            <a:ext cx="8940596" cy="643156"/>
          </a:xfrm>
          <a:prstGeom prst="roundRect">
            <a:avLst>
              <a:gd name="adj" fmla="val 50000"/>
            </a:avLst>
          </a:prstGeom>
          <a:gradFill flip="none" rotWithShape="1">
            <a:gsLst>
              <a:gs pos="0">
                <a:srgbClr val="5E9EFF"/>
              </a:gs>
              <a:gs pos="39999">
                <a:srgbClr val="85C2FF"/>
              </a:gs>
              <a:gs pos="70000">
                <a:srgbClr val="C4D6EB"/>
              </a:gs>
              <a:gs pos="100000">
                <a:srgbClr val="FFEBFA"/>
              </a:gs>
            </a:gsLst>
            <a:path path="circle">
              <a:fillToRect l="100000" t="100000"/>
            </a:path>
            <a:tileRect r="-100000" b="-100000"/>
          </a:gradFill>
          <a:ln>
            <a:noFill/>
          </a:ln>
          <a:effectLst>
            <a:outerShdw blurRad="76200" dist="12700" dir="8100000" sy="-23000" kx="800400" algn="br" rotWithShape="0">
              <a:prstClr val="black">
                <a:alpha val="20000"/>
              </a:prstClr>
            </a:outerShdw>
          </a:effectLst>
          <a:extLst/>
        </p:spPr>
        <p:style>
          <a:lnRef idx="0">
            <a:scrgbClr r="0" g="0" b="0"/>
          </a:lnRef>
          <a:fillRef idx="1003">
            <a:schemeClr val="dk2"/>
          </a:fillRef>
          <a:effectRef idx="0">
            <a:scrgbClr r="0" g="0" b="0"/>
          </a:effectRef>
          <a:fontRef idx="major"/>
        </p:style>
        <p:txBody>
          <a:bodyPr wrap="none" anchor="ctr"/>
          <a:lstStyle/>
          <a:p>
            <a:pPr lvl="0" algn="just"/>
            <a:endParaRPr lang="en-US"/>
          </a:p>
        </p:txBody>
      </p:sp>
      <p:sp>
        <p:nvSpPr>
          <p:cNvPr id="17" name="AutoShape 14"/>
          <p:cNvSpPr>
            <a:spLocks noChangeArrowheads="1"/>
          </p:cNvSpPr>
          <p:nvPr userDrawn="1"/>
        </p:nvSpPr>
        <p:spPr bwMode="gray">
          <a:xfrm>
            <a:off x="76200" y="4115332"/>
            <a:ext cx="9067800" cy="738852"/>
          </a:xfrm>
          <a:prstGeom prst="roundRect">
            <a:avLst>
              <a:gd name="adj" fmla="val 50000"/>
            </a:avLst>
          </a:prstGeom>
          <a:noFill/>
          <a:ln w="9525">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accent1">
                      <a:gamma/>
                      <a:shade val="60000"/>
                      <a:invGamma/>
                    </a:schemeClr>
                  </a:outerShdw>
                </a:effectLst>
              </a14:hiddenEffects>
            </a:ext>
          </a:extLst>
        </p:spPr>
        <p:txBody>
          <a:bodyPr wrap="none" anchor="ctr"/>
          <a:lstStyle/>
          <a:p>
            <a:pPr algn="just"/>
            <a:endParaRPr lang="en-US"/>
          </a:p>
        </p:txBody>
      </p:sp>
      <p:sp>
        <p:nvSpPr>
          <p:cNvPr id="18" name="AutoShape 12"/>
          <p:cNvSpPr>
            <a:spLocks noChangeArrowheads="1"/>
          </p:cNvSpPr>
          <p:nvPr userDrawn="1"/>
        </p:nvSpPr>
        <p:spPr bwMode="ltGray">
          <a:xfrm>
            <a:off x="154986" y="5072376"/>
            <a:ext cx="8940596" cy="643156"/>
          </a:xfrm>
          <a:prstGeom prst="roundRect">
            <a:avLst>
              <a:gd name="adj" fmla="val 50000"/>
            </a:avLst>
          </a:prstGeom>
          <a:gradFill>
            <a:gsLst>
              <a:gs pos="0">
                <a:schemeClr val="accent3">
                  <a:lumMod val="40000"/>
                  <a:lumOff val="60000"/>
                </a:schemeClr>
              </a:gs>
              <a:gs pos="39999">
                <a:schemeClr val="accent3">
                  <a:lumMod val="60000"/>
                  <a:lumOff val="40000"/>
                </a:schemeClr>
              </a:gs>
              <a:gs pos="70000">
                <a:schemeClr val="accent3">
                  <a:lumMod val="60000"/>
                  <a:lumOff val="40000"/>
                </a:schemeClr>
              </a:gs>
              <a:gs pos="100000">
                <a:srgbClr val="FFEBFA"/>
              </a:gs>
            </a:gsLst>
            <a:path path="circle">
              <a:fillToRect l="100000" t="100000"/>
            </a:path>
          </a:gradFill>
          <a:ln>
            <a:noFill/>
          </a:ln>
          <a:effectLst>
            <a:outerShdw blurRad="76200" dist="12700" dir="8100000" sy="-23000" kx="800400" algn="br" rotWithShape="0">
              <a:prstClr val="black">
                <a:alpha val="20000"/>
              </a:prstClr>
            </a:outerShdw>
          </a:effectLst>
          <a:extLst/>
        </p:spPr>
        <p:style>
          <a:lnRef idx="0">
            <a:scrgbClr r="0" g="0" b="0"/>
          </a:lnRef>
          <a:fillRef idx="1002">
            <a:schemeClr val="dk2"/>
          </a:fillRef>
          <a:effectRef idx="0">
            <a:scrgbClr r="0" g="0" b="0"/>
          </a:effectRef>
          <a:fontRef idx="major"/>
        </p:style>
        <p:txBody>
          <a:bodyPr wrap="none" anchor="ctr"/>
          <a:lstStyle/>
          <a:p>
            <a:pPr lvl="0" algn="just"/>
            <a:endParaRPr lang="en-US"/>
          </a:p>
        </p:txBody>
      </p:sp>
      <p:sp>
        <p:nvSpPr>
          <p:cNvPr id="19" name="AutoShape 14"/>
          <p:cNvSpPr>
            <a:spLocks noChangeArrowheads="1"/>
          </p:cNvSpPr>
          <p:nvPr userDrawn="1"/>
        </p:nvSpPr>
        <p:spPr bwMode="gray">
          <a:xfrm>
            <a:off x="76200" y="5029732"/>
            <a:ext cx="9067800" cy="738852"/>
          </a:xfrm>
          <a:prstGeom prst="roundRect">
            <a:avLst>
              <a:gd name="adj" fmla="val 50000"/>
            </a:avLst>
          </a:prstGeom>
          <a:noFill/>
          <a:ln w="9525">
            <a:solidFill>
              <a:schemeClr val="bg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chemeClr val="accent1">
                      <a:gamma/>
                      <a:shade val="60000"/>
                      <a:invGamma/>
                    </a:schemeClr>
                  </a:outerShdw>
                </a:effectLst>
              </a14:hiddenEffects>
            </a:ext>
          </a:extLst>
        </p:spPr>
        <p:txBody>
          <a:bodyPr wrap="none" anchor="ctr"/>
          <a:lstStyle/>
          <a:p>
            <a:pPr algn="just"/>
            <a:endParaRPr lang="en-US"/>
          </a:p>
        </p:txBody>
      </p:sp>
      <p:sp>
        <p:nvSpPr>
          <p:cNvPr id="20" name="Content Placeholder 5"/>
          <p:cNvSpPr>
            <a:spLocks noGrp="1"/>
          </p:cNvSpPr>
          <p:nvPr>
            <p:ph sz="quarter" idx="14"/>
          </p:nvPr>
        </p:nvSpPr>
        <p:spPr>
          <a:xfrm>
            <a:off x="609600" y="1219200"/>
            <a:ext cx="8320363" cy="592137"/>
          </a:xfrm>
        </p:spPr>
        <p:txBody>
          <a:bodyPr anchor="ctr" anchorCtr="0"/>
          <a:lstStyle>
            <a:lvl1pPr marL="0" indent="0" algn="just" defTabSz="914400" rtl="0" eaLnBrk="1" latinLnBrk="0" hangingPunct="1">
              <a:buNone/>
              <a:defRPr lang="en-US" sz="1800" b="1" kern="1200">
                <a:solidFill>
                  <a:schemeClr val="tx2">
                    <a:lumMod val="75000"/>
                  </a:schemeClr>
                </a:solidFill>
                <a:latin typeface="Arial" charset="0"/>
                <a:ea typeface="+mn-ea"/>
                <a:cs typeface="Arial" charset="0"/>
              </a:defRPr>
            </a:lvl1pPr>
          </a:lstStyle>
          <a:p>
            <a:pPr lvl="0"/>
            <a:r>
              <a:rPr lang="en-US" smtClean="0"/>
              <a:t>Click to edit Master text styles</a:t>
            </a:r>
            <a:endParaRPr lang="en-US"/>
          </a:p>
        </p:txBody>
      </p:sp>
      <p:sp>
        <p:nvSpPr>
          <p:cNvPr id="21" name="Content Placeholder 5"/>
          <p:cNvSpPr>
            <a:spLocks noGrp="1"/>
          </p:cNvSpPr>
          <p:nvPr>
            <p:ph sz="quarter" idx="15"/>
          </p:nvPr>
        </p:nvSpPr>
        <p:spPr>
          <a:xfrm>
            <a:off x="578412" y="2210332"/>
            <a:ext cx="8320363" cy="592137"/>
          </a:xfrm>
        </p:spPr>
        <p:txBody>
          <a:bodyPr anchor="ctr" anchorCtr="0"/>
          <a:lstStyle>
            <a:lvl1pPr marL="0" indent="0" algn="just" defTabSz="914400" rtl="0" eaLnBrk="1" latinLnBrk="0" hangingPunct="1">
              <a:buNone/>
              <a:defRPr lang="en-US" sz="1800" b="1" kern="1200">
                <a:solidFill>
                  <a:schemeClr val="tx2">
                    <a:lumMod val="75000"/>
                  </a:schemeClr>
                </a:solidFill>
                <a:latin typeface="Arial" charset="0"/>
                <a:ea typeface="+mn-ea"/>
                <a:cs typeface="Arial" charset="0"/>
              </a:defRPr>
            </a:lvl1pPr>
          </a:lstStyle>
          <a:p>
            <a:pPr lvl="0"/>
            <a:r>
              <a:rPr lang="en-US" smtClean="0"/>
              <a:t>Click to edit Master text styles</a:t>
            </a:r>
            <a:endParaRPr lang="en-US"/>
          </a:p>
        </p:txBody>
      </p:sp>
      <p:sp>
        <p:nvSpPr>
          <p:cNvPr id="22" name="Content Placeholder 5"/>
          <p:cNvSpPr>
            <a:spLocks noGrp="1"/>
          </p:cNvSpPr>
          <p:nvPr>
            <p:ph sz="quarter" idx="16"/>
          </p:nvPr>
        </p:nvSpPr>
        <p:spPr>
          <a:xfrm>
            <a:off x="539364" y="3192534"/>
            <a:ext cx="8320363" cy="592137"/>
          </a:xfrm>
        </p:spPr>
        <p:txBody>
          <a:bodyPr anchor="ctr" anchorCtr="0"/>
          <a:lstStyle>
            <a:lvl1pPr marL="0" indent="0" algn="just" defTabSz="914400" rtl="0" eaLnBrk="1" latinLnBrk="0" hangingPunct="1">
              <a:buNone/>
              <a:defRPr lang="en-US" sz="1800" b="1" kern="1200">
                <a:solidFill>
                  <a:schemeClr val="tx2">
                    <a:lumMod val="75000"/>
                  </a:schemeClr>
                </a:solidFill>
                <a:latin typeface="Arial" charset="0"/>
                <a:ea typeface="+mn-ea"/>
                <a:cs typeface="Arial" charset="0"/>
              </a:defRPr>
            </a:lvl1pPr>
          </a:lstStyle>
          <a:p>
            <a:pPr lvl="0"/>
            <a:r>
              <a:rPr lang="en-US" smtClean="0"/>
              <a:t>Click to edit Master text styles</a:t>
            </a:r>
            <a:endParaRPr lang="en-US"/>
          </a:p>
        </p:txBody>
      </p:sp>
      <p:sp>
        <p:nvSpPr>
          <p:cNvPr id="23" name="Content Placeholder 5"/>
          <p:cNvSpPr>
            <a:spLocks noGrp="1"/>
          </p:cNvSpPr>
          <p:nvPr>
            <p:ph sz="quarter" idx="17"/>
          </p:nvPr>
        </p:nvSpPr>
        <p:spPr>
          <a:xfrm>
            <a:off x="525805" y="4188689"/>
            <a:ext cx="8320363" cy="592137"/>
          </a:xfrm>
          <a:noFill/>
          <a:ln w="9525">
            <a:noFill/>
            <a:miter lim="800000"/>
            <a:headEnd/>
            <a:tailEnd/>
          </a:ln>
        </p:spPr>
        <p:txBody>
          <a:bodyPr vert="horz" wrap="square" lIns="91440" tIns="45720" rIns="91440" bIns="45720" numCol="1" anchor="ctr" anchorCtr="0" compatLnSpc="1">
            <a:prstTxWarp prst="textNoShape">
              <a:avLst/>
            </a:prstTxWarp>
          </a:bodyPr>
          <a:lstStyle>
            <a:lvl1pPr>
              <a:defRPr lang="en-US" sz="1800" b="1">
                <a:solidFill>
                  <a:schemeClr val="tx2">
                    <a:lumMod val="75000"/>
                  </a:schemeClr>
                </a:solidFill>
                <a:latin typeface="Arial" charset="0"/>
                <a:cs typeface="Arial" charset="0"/>
              </a:defRPr>
            </a:lvl1pPr>
          </a:lstStyle>
          <a:p>
            <a:pPr marL="0" lvl="0" indent="0" algn="just" defTabSz="914400" latinLnBrk="0">
              <a:buNone/>
            </a:pPr>
            <a:r>
              <a:rPr lang="en-US" smtClean="0"/>
              <a:t>Click to edit Master text styles</a:t>
            </a:r>
            <a:endParaRPr lang="en-US"/>
          </a:p>
        </p:txBody>
      </p:sp>
      <p:sp>
        <p:nvSpPr>
          <p:cNvPr id="24" name="Content Placeholder 5"/>
          <p:cNvSpPr>
            <a:spLocks noGrp="1"/>
          </p:cNvSpPr>
          <p:nvPr>
            <p:ph sz="quarter" idx="18"/>
          </p:nvPr>
        </p:nvSpPr>
        <p:spPr>
          <a:xfrm>
            <a:off x="535986" y="5103665"/>
            <a:ext cx="8320363" cy="592137"/>
          </a:xfrm>
          <a:noFill/>
          <a:ln w="9525">
            <a:noFill/>
            <a:miter lim="800000"/>
            <a:headEnd/>
            <a:tailEnd/>
          </a:ln>
        </p:spPr>
        <p:txBody>
          <a:bodyPr vert="horz" wrap="square" lIns="91440" tIns="45720" rIns="91440" bIns="45720" numCol="1" anchor="ctr" anchorCtr="0" compatLnSpc="1">
            <a:prstTxWarp prst="textNoShape">
              <a:avLst/>
            </a:prstTxWarp>
          </a:bodyPr>
          <a:lstStyle>
            <a:lvl1pPr>
              <a:defRPr lang="en-US" sz="1800" b="1">
                <a:solidFill>
                  <a:schemeClr val="tx2">
                    <a:lumMod val="75000"/>
                  </a:schemeClr>
                </a:solidFill>
                <a:latin typeface="Arial" charset="0"/>
                <a:cs typeface="Arial" charset="0"/>
              </a:defRPr>
            </a:lvl1pPr>
          </a:lstStyle>
          <a:p>
            <a:pPr marL="0" lvl="0" indent="0" algn="just" defTabSz="914400" latinLnBrk="0">
              <a:buNone/>
            </a:pPr>
            <a:r>
              <a:rPr lang="en-US" smtClean="0"/>
              <a:t>Click to edit Master text styles</a:t>
            </a:r>
            <a:endParaRPr lang="en-US"/>
          </a:p>
        </p:txBody>
      </p:sp>
      <p:sp>
        <p:nvSpPr>
          <p:cNvPr id="25" name="Content Placeholder 5"/>
          <p:cNvSpPr>
            <a:spLocks noGrp="1"/>
          </p:cNvSpPr>
          <p:nvPr>
            <p:ph sz="quarter" idx="19"/>
          </p:nvPr>
        </p:nvSpPr>
        <p:spPr>
          <a:xfrm>
            <a:off x="550300" y="6054132"/>
            <a:ext cx="8320363" cy="592137"/>
          </a:xfrm>
          <a:noFill/>
          <a:ln w="9525">
            <a:noFill/>
            <a:miter lim="800000"/>
            <a:headEnd/>
            <a:tailEnd/>
          </a:ln>
        </p:spPr>
        <p:txBody>
          <a:bodyPr vert="horz" wrap="square" lIns="91440" tIns="45720" rIns="91440" bIns="45720" numCol="1" anchor="ctr" anchorCtr="0" compatLnSpc="1">
            <a:prstTxWarp prst="textNoShape">
              <a:avLst/>
            </a:prstTxWarp>
          </a:bodyPr>
          <a:lstStyle>
            <a:lvl1pPr>
              <a:defRPr lang="en-US" sz="1800" b="1">
                <a:solidFill>
                  <a:schemeClr val="tx2">
                    <a:lumMod val="75000"/>
                  </a:schemeClr>
                </a:solidFill>
                <a:latin typeface="Arial" charset="0"/>
                <a:cs typeface="Arial" charset="0"/>
              </a:defRPr>
            </a:lvl1pPr>
          </a:lstStyle>
          <a:p>
            <a:pPr marL="0" lvl="0" indent="0" algn="just" defTabSz="914400" latinLnBrk="0">
              <a:buNone/>
            </a:pPr>
            <a:r>
              <a:rPr lang="en-US" smtClean="0"/>
              <a:t>Click to edit Master text styles</a:t>
            </a:r>
            <a:endParaRPr lang="en-US"/>
          </a:p>
        </p:txBody>
      </p:sp>
    </p:spTree>
    <p:extLst>
      <p:ext uri="{BB962C8B-B14F-4D97-AF65-F5344CB8AC3E}">
        <p14:creationId xmlns:p14="http://schemas.microsoft.com/office/powerpoint/2010/main" val="629804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0">
                                            <p:txEl>
                                              <p:pRg st="0" end="0"/>
                                            </p:txEl>
                                          </p:spTgt>
                                        </p:tgtEl>
                                        <p:attrNameLst>
                                          <p:attrName>style.visibility</p:attrName>
                                        </p:attrNameLst>
                                      </p:cBhvr>
                                      <p:to>
                                        <p:strVal val="visible"/>
                                      </p:to>
                                    </p:set>
                                    <p:anim calcmode="lin" valueType="num">
                                      <p:cBhvr additive="base">
                                        <p:cTn id="7" dur="500" fill="hold"/>
                                        <p:tgtEl>
                                          <p:spTgt spid="2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0">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21">
                                            <p:txEl>
                                              <p:pRg st="0" end="0"/>
                                            </p:txEl>
                                          </p:spTgt>
                                        </p:tgtEl>
                                        <p:attrNameLst>
                                          <p:attrName>style.visibility</p:attrName>
                                        </p:attrNameLst>
                                      </p:cBhvr>
                                      <p:to>
                                        <p:strVal val="visible"/>
                                      </p:to>
                                    </p:set>
                                    <p:anim calcmode="lin" valueType="num">
                                      <p:cBhvr additive="base">
                                        <p:cTn id="17" dur="500" fill="hold"/>
                                        <p:tgtEl>
                                          <p:spTgt spid="21">
                                            <p:txEl>
                                              <p:pRg st="0" end="0"/>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1">
                                            <p:txEl>
                                              <p:pRg st="0" end="0"/>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0-#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0-#ppt_w/2"/>
                                          </p:val>
                                        </p:tav>
                                        <p:tav tm="100000">
                                          <p:val>
                                            <p:strVal val="#ppt_x"/>
                                          </p:val>
                                        </p:tav>
                                      </p:tavLst>
                                    </p:anim>
                                    <p:anim calcmode="lin" valueType="num">
                                      <p:cBhvr additive="base">
                                        <p:cTn id="28" dur="500" fill="hold"/>
                                        <p:tgtEl>
                                          <p:spTgt spid="14"/>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grpId="0" nodeType="afterEffect">
                                  <p:stCondLst>
                                    <p:cond delay="0"/>
                                  </p:stCondLst>
                                  <p:childTnLst>
                                    <p:set>
                                      <p:cBhvr>
                                        <p:cTn id="31" dur="1" fill="hold">
                                          <p:stCondLst>
                                            <p:cond delay="0"/>
                                          </p:stCondLst>
                                        </p:cTn>
                                        <p:tgtEl>
                                          <p:spTgt spid="22">
                                            <p:txEl>
                                              <p:pRg st="0" end="0"/>
                                            </p:txEl>
                                          </p:spTgt>
                                        </p:tgtEl>
                                        <p:attrNameLst>
                                          <p:attrName>style.visibility</p:attrName>
                                        </p:attrNameLst>
                                      </p:cBhvr>
                                      <p:to>
                                        <p:strVal val="visible"/>
                                      </p:to>
                                    </p:set>
                                    <p:anim calcmode="lin" valueType="num">
                                      <p:cBhvr additive="base">
                                        <p:cTn id="32" dur="500" fill="hold"/>
                                        <p:tgtEl>
                                          <p:spTgt spid="22">
                                            <p:txEl>
                                              <p:pRg st="0" end="0"/>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22">
                                            <p:txEl>
                                              <p:pRg st="0" end="0"/>
                                            </p:txEl>
                                          </p:spTgt>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0-#ppt_w/2"/>
                                          </p:val>
                                        </p:tav>
                                        <p:tav tm="100000">
                                          <p:val>
                                            <p:strVal val="#ppt_x"/>
                                          </p:val>
                                        </p:tav>
                                      </p:tavLst>
                                    </p:anim>
                                    <p:anim calcmode="lin" valueType="num">
                                      <p:cBhvr additive="base">
                                        <p:cTn id="38" dur="500" fill="hold"/>
                                        <p:tgtEl>
                                          <p:spTgt spid="16"/>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grpId="0" nodeType="afterEffect">
                                  <p:stCondLst>
                                    <p:cond delay="0"/>
                                  </p:stCondLst>
                                  <p:childTnLst>
                                    <p:set>
                                      <p:cBhvr>
                                        <p:cTn id="41" dur="1" fill="hold">
                                          <p:stCondLst>
                                            <p:cond delay="0"/>
                                          </p:stCondLst>
                                        </p:cTn>
                                        <p:tgtEl>
                                          <p:spTgt spid="23">
                                            <p:txEl>
                                              <p:pRg st="0" end="0"/>
                                            </p:txEl>
                                          </p:spTgt>
                                        </p:tgtEl>
                                        <p:attrNameLst>
                                          <p:attrName>style.visibility</p:attrName>
                                        </p:attrNameLst>
                                      </p:cBhvr>
                                      <p:to>
                                        <p:strVal val="visible"/>
                                      </p:to>
                                    </p:set>
                                    <p:anim calcmode="lin" valueType="num">
                                      <p:cBhvr additive="base">
                                        <p:cTn id="42" dur="500" fill="hold"/>
                                        <p:tgtEl>
                                          <p:spTgt spid="23">
                                            <p:txEl>
                                              <p:pRg st="0" end="0"/>
                                            </p:tx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23">
                                            <p:txEl>
                                              <p:pRg st="0" end="0"/>
                                            </p:txEl>
                                          </p:spTgt>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2" presetClass="entr" presetSubtype="8" fill="hold" grpId="0" nodeType="afterEffect">
                                  <p:stCondLst>
                                    <p:cond delay="0"/>
                                  </p:stCondLst>
                                  <p:childTnLst>
                                    <p:set>
                                      <p:cBhvr>
                                        <p:cTn id="46" dur="1" fill="hold">
                                          <p:stCondLst>
                                            <p:cond delay="0"/>
                                          </p:stCondLst>
                                        </p:cTn>
                                        <p:tgtEl>
                                          <p:spTgt spid="24">
                                            <p:txEl>
                                              <p:pRg st="0" end="0"/>
                                            </p:txEl>
                                          </p:spTgt>
                                        </p:tgtEl>
                                        <p:attrNameLst>
                                          <p:attrName>style.visibility</p:attrName>
                                        </p:attrNameLst>
                                      </p:cBhvr>
                                      <p:to>
                                        <p:strVal val="visible"/>
                                      </p:to>
                                    </p:set>
                                    <p:anim calcmode="lin" valueType="num">
                                      <p:cBhvr additive="base">
                                        <p:cTn id="47" dur="500" fill="hold"/>
                                        <p:tgtEl>
                                          <p:spTgt spid="24">
                                            <p:txEl>
                                              <p:pRg st="0" end="0"/>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4">
                                            <p:txEl>
                                              <p:pRg st="0" end="0"/>
                                            </p:txEl>
                                          </p:spTgt>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2" presetClass="entr" presetSubtype="8"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0-#ppt_w/2"/>
                                          </p:val>
                                        </p:tav>
                                        <p:tav tm="100000">
                                          <p:val>
                                            <p:strVal val="#ppt_x"/>
                                          </p:val>
                                        </p:tav>
                                      </p:tavLst>
                                    </p:anim>
                                    <p:anim calcmode="lin" valueType="num">
                                      <p:cBhvr additive="base">
                                        <p:cTn id="53" dur="500" fill="hold"/>
                                        <p:tgtEl>
                                          <p:spTgt spid="18"/>
                                        </p:tgtEl>
                                        <p:attrNameLst>
                                          <p:attrName>ppt_y</p:attrName>
                                        </p:attrNameLst>
                                      </p:cBhvr>
                                      <p:tavLst>
                                        <p:tav tm="0">
                                          <p:val>
                                            <p:strVal val="#ppt_y"/>
                                          </p:val>
                                        </p:tav>
                                        <p:tav tm="100000">
                                          <p:val>
                                            <p:strVal val="#ppt_y"/>
                                          </p:val>
                                        </p:tav>
                                      </p:tavLst>
                                    </p:anim>
                                  </p:childTnLst>
                                </p:cTn>
                              </p:par>
                            </p:childTnLst>
                          </p:cTn>
                        </p:par>
                        <p:par>
                          <p:cTn id="54" fill="hold">
                            <p:stCondLst>
                              <p:cond delay="5000"/>
                            </p:stCondLst>
                            <p:childTnLst>
                              <p:par>
                                <p:cTn id="55" presetID="2" presetClass="entr" presetSubtype="8" fill="hold" grpId="0" nodeType="after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500" fill="hold"/>
                                        <p:tgtEl>
                                          <p:spTgt spid="9"/>
                                        </p:tgtEl>
                                        <p:attrNameLst>
                                          <p:attrName>ppt_x</p:attrName>
                                        </p:attrNameLst>
                                      </p:cBhvr>
                                      <p:tavLst>
                                        <p:tav tm="0">
                                          <p:val>
                                            <p:strVal val="0-#ppt_w/2"/>
                                          </p:val>
                                        </p:tav>
                                        <p:tav tm="100000">
                                          <p:val>
                                            <p:strVal val="#ppt_x"/>
                                          </p:val>
                                        </p:tav>
                                      </p:tavLst>
                                    </p:anim>
                                    <p:anim calcmode="lin" valueType="num">
                                      <p:cBhvr additive="base">
                                        <p:cTn id="58" dur="500" fill="hold"/>
                                        <p:tgtEl>
                                          <p:spTgt spid="9"/>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 presetClass="entr" presetSubtype="8" fill="hold" grpId="0" nodeType="afterEffect">
                                  <p:stCondLst>
                                    <p:cond delay="0"/>
                                  </p:stCondLst>
                                  <p:childTnLst>
                                    <p:set>
                                      <p:cBhvr>
                                        <p:cTn id="61" dur="1" fill="hold">
                                          <p:stCondLst>
                                            <p:cond delay="0"/>
                                          </p:stCondLst>
                                        </p:cTn>
                                        <p:tgtEl>
                                          <p:spTgt spid="25">
                                            <p:txEl>
                                              <p:pRg st="0" end="0"/>
                                            </p:txEl>
                                          </p:spTgt>
                                        </p:tgtEl>
                                        <p:attrNameLst>
                                          <p:attrName>style.visibility</p:attrName>
                                        </p:attrNameLst>
                                      </p:cBhvr>
                                      <p:to>
                                        <p:strVal val="visible"/>
                                      </p:to>
                                    </p:set>
                                    <p:anim calcmode="lin" valueType="num">
                                      <p:cBhvr additive="base">
                                        <p:cTn id="62" dur="500" fill="hold"/>
                                        <p:tgtEl>
                                          <p:spTgt spid="25">
                                            <p:txEl>
                                              <p:pRg st="0" end="0"/>
                                            </p:txEl>
                                          </p:spTgt>
                                        </p:tgtEl>
                                        <p:attrNameLst>
                                          <p:attrName>ppt_x</p:attrName>
                                        </p:attrNameLst>
                                      </p:cBhvr>
                                      <p:tavLst>
                                        <p:tav tm="0">
                                          <p:val>
                                            <p:strVal val="0-#ppt_w/2"/>
                                          </p:val>
                                        </p:tav>
                                        <p:tav tm="100000">
                                          <p:val>
                                            <p:strVal val="#ppt_x"/>
                                          </p:val>
                                        </p:tav>
                                      </p:tavLst>
                                    </p:anim>
                                    <p:anim calcmode="lin" valueType="num">
                                      <p:cBhvr additive="base">
                                        <p:cTn id="63" dur="500" fill="hold"/>
                                        <p:tgtEl>
                                          <p:spTgt spid="2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4" grpId="0" animBg="1"/>
      <p:bldP spid="16" grpId="0" animBg="1"/>
      <p:bldP spid="18" grpId="0" animBg="1"/>
      <p:bldP spid="20" grpId="0" build="p">
        <p:tmplLst>
          <p:tmpl lvl="1">
            <p:tnLst>
              <p:par>
                <p:cTn presetID="2" presetClass="entr" presetSubtype="8" fill="hold" nodeType="after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fill="hold"/>
                        <p:tgtEl>
                          <p:spTgt spid="20"/>
                        </p:tgtEl>
                        <p:attrNameLst>
                          <p:attrName>ppt_x</p:attrName>
                        </p:attrNameLst>
                      </p:cBhvr>
                      <p:tavLst>
                        <p:tav tm="0">
                          <p:val>
                            <p:strVal val="0-#ppt_w/2"/>
                          </p:val>
                        </p:tav>
                        <p:tav tm="100000">
                          <p:val>
                            <p:strVal val="#ppt_x"/>
                          </p:val>
                        </p:tav>
                      </p:tavLst>
                    </p:anim>
                    <p:anim calcmode="lin" valueType="num">
                      <p:cBhvr additive="base">
                        <p:cTn dur="500" fill="hold"/>
                        <p:tgtEl>
                          <p:spTgt spid="20"/>
                        </p:tgtEl>
                        <p:attrNameLst>
                          <p:attrName>ppt_y</p:attrName>
                        </p:attrNameLst>
                      </p:cBhvr>
                      <p:tavLst>
                        <p:tav tm="0">
                          <p:val>
                            <p:strVal val="#ppt_y"/>
                          </p:val>
                        </p:tav>
                        <p:tav tm="100000">
                          <p:val>
                            <p:strVal val="#ppt_y"/>
                          </p:val>
                        </p:tav>
                      </p:tavLst>
                    </p:anim>
                  </p:childTnLst>
                </p:cTn>
              </p:par>
            </p:tnLst>
          </p:tmpl>
        </p:tmplLst>
      </p:bldP>
      <p:bldP spid="21" grpId="0" build="p">
        <p:tmplLst>
          <p:tmpl lvl="1">
            <p:tnLst>
              <p:par>
                <p:cTn presetID="2" presetClass="entr" presetSubtype="8" fill="hold" nodeType="after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500" fill="hold"/>
                        <p:tgtEl>
                          <p:spTgt spid="21"/>
                        </p:tgtEl>
                        <p:attrNameLst>
                          <p:attrName>ppt_x</p:attrName>
                        </p:attrNameLst>
                      </p:cBhvr>
                      <p:tavLst>
                        <p:tav tm="0">
                          <p:val>
                            <p:strVal val="0-#ppt_w/2"/>
                          </p:val>
                        </p:tav>
                        <p:tav tm="100000">
                          <p:val>
                            <p:strVal val="#ppt_x"/>
                          </p:val>
                        </p:tav>
                      </p:tavLst>
                    </p:anim>
                    <p:anim calcmode="lin" valueType="num">
                      <p:cBhvr additive="base">
                        <p:cTn dur="500" fill="hold"/>
                        <p:tgtEl>
                          <p:spTgt spid="21"/>
                        </p:tgtEl>
                        <p:attrNameLst>
                          <p:attrName>ppt_y</p:attrName>
                        </p:attrNameLst>
                      </p:cBhvr>
                      <p:tavLst>
                        <p:tav tm="0">
                          <p:val>
                            <p:strVal val="#ppt_y"/>
                          </p:val>
                        </p:tav>
                        <p:tav tm="100000">
                          <p:val>
                            <p:strVal val="#ppt_y"/>
                          </p:val>
                        </p:tav>
                      </p:tavLst>
                    </p:anim>
                  </p:childTnLst>
                </p:cTn>
              </p:par>
            </p:tnLst>
          </p:tmpl>
        </p:tmplLst>
      </p:bldP>
      <p:bldP spid="22" grpId="0" build="p">
        <p:tmplLst>
          <p:tmpl lvl="1">
            <p:tnLst>
              <p:par>
                <p:cTn presetID="2" presetClass="entr" presetSubtype="8" fill="hold" nodeType="afterEffect">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fill="hold"/>
                        <p:tgtEl>
                          <p:spTgt spid="22"/>
                        </p:tgtEl>
                        <p:attrNameLst>
                          <p:attrName>ppt_x</p:attrName>
                        </p:attrNameLst>
                      </p:cBhvr>
                      <p:tavLst>
                        <p:tav tm="0">
                          <p:val>
                            <p:strVal val="0-#ppt_w/2"/>
                          </p:val>
                        </p:tav>
                        <p:tav tm="100000">
                          <p:val>
                            <p:strVal val="#ppt_x"/>
                          </p:val>
                        </p:tav>
                      </p:tavLst>
                    </p:anim>
                    <p:anim calcmode="lin" valueType="num">
                      <p:cBhvr additive="base">
                        <p:cTn dur="500" fill="hold"/>
                        <p:tgtEl>
                          <p:spTgt spid="22"/>
                        </p:tgtEl>
                        <p:attrNameLst>
                          <p:attrName>ppt_y</p:attrName>
                        </p:attrNameLst>
                      </p:cBhvr>
                      <p:tavLst>
                        <p:tav tm="0">
                          <p:val>
                            <p:strVal val="#ppt_y"/>
                          </p:val>
                        </p:tav>
                        <p:tav tm="100000">
                          <p:val>
                            <p:strVal val="#ppt_y"/>
                          </p:val>
                        </p:tav>
                      </p:tavLst>
                    </p:anim>
                  </p:childTnLst>
                </p:cTn>
              </p:par>
            </p:tnLst>
          </p:tmpl>
        </p:tmplLst>
      </p:bldP>
      <p:bldP spid="23" grpId="0" build="p">
        <p:tmplLst>
          <p:tmpl lvl="1">
            <p:tnLst>
              <p:par>
                <p:cTn presetID="2" presetClass="entr" presetSubtype="8" fill="hold" nodeType="afterEffect">
                  <p:stCondLst>
                    <p:cond delay="0"/>
                  </p:stCondLst>
                  <p:childTnLst>
                    <p:set>
                      <p:cBhvr>
                        <p:cTn dur="1" fill="hold">
                          <p:stCondLst>
                            <p:cond delay="0"/>
                          </p:stCondLst>
                        </p:cTn>
                        <p:tgtEl>
                          <p:spTgt spid="23"/>
                        </p:tgtEl>
                        <p:attrNameLst>
                          <p:attrName>style.visibility</p:attrName>
                        </p:attrNameLst>
                      </p:cBhvr>
                      <p:to>
                        <p:strVal val="visible"/>
                      </p:to>
                    </p:set>
                    <p:anim calcmode="lin" valueType="num">
                      <p:cBhvr additive="base">
                        <p:cTn dur="500" fill="hold"/>
                        <p:tgtEl>
                          <p:spTgt spid="23"/>
                        </p:tgtEl>
                        <p:attrNameLst>
                          <p:attrName>ppt_x</p:attrName>
                        </p:attrNameLst>
                      </p:cBhvr>
                      <p:tavLst>
                        <p:tav tm="0">
                          <p:val>
                            <p:strVal val="0-#ppt_w/2"/>
                          </p:val>
                        </p:tav>
                        <p:tav tm="100000">
                          <p:val>
                            <p:strVal val="#ppt_x"/>
                          </p:val>
                        </p:tav>
                      </p:tavLst>
                    </p:anim>
                    <p:anim calcmode="lin" valueType="num">
                      <p:cBhvr additive="base">
                        <p:cTn dur="500" fill="hold"/>
                        <p:tgtEl>
                          <p:spTgt spid="23"/>
                        </p:tgtEl>
                        <p:attrNameLst>
                          <p:attrName>ppt_y</p:attrName>
                        </p:attrNameLst>
                      </p:cBhvr>
                      <p:tavLst>
                        <p:tav tm="0">
                          <p:val>
                            <p:strVal val="#ppt_y"/>
                          </p:val>
                        </p:tav>
                        <p:tav tm="100000">
                          <p:val>
                            <p:strVal val="#ppt_y"/>
                          </p:val>
                        </p:tav>
                      </p:tavLst>
                    </p:anim>
                  </p:childTnLst>
                </p:cTn>
              </p:par>
            </p:tnLst>
          </p:tmpl>
        </p:tmplLst>
      </p:bldP>
      <p:bldP spid="24" grpId="0" build="p">
        <p:tmplLst>
          <p:tmpl lvl="1">
            <p:tnLst>
              <p:par>
                <p:cTn presetID="2" presetClass="entr" presetSubtype="8" fill="hold" nodeType="afterEffect">
                  <p:stCondLst>
                    <p:cond delay="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fill="hold"/>
                        <p:tgtEl>
                          <p:spTgt spid="24"/>
                        </p:tgtEl>
                        <p:attrNameLst>
                          <p:attrName>ppt_x</p:attrName>
                        </p:attrNameLst>
                      </p:cBhvr>
                      <p:tavLst>
                        <p:tav tm="0">
                          <p:val>
                            <p:strVal val="0-#ppt_w/2"/>
                          </p:val>
                        </p:tav>
                        <p:tav tm="100000">
                          <p:val>
                            <p:strVal val="#ppt_x"/>
                          </p:val>
                        </p:tav>
                      </p:tavLst>
                    </p:anim>
                    <p:anim calcmode="lin" valueType="num">
                      <p:cBhvr additive="base">
                        <p:cTn dur="500" fill="hold"/>
                        <p:tgtEl>
                          <p:spTgt spid="24"/>
                        </p:tgtEl>
                        <p:attrNameLst>
                          <p:attrName>ppt_y</p:attrName>
                        </p:attrNameLst>
                      </p:cBhvr>
                      <p:tavLst>
                        <p:tav tm="0">
                          <p:val>
                            <p:strVal val="#ppt_y"/>
                          </p:val>
                        </p:tav>
                        <p:tav tm="100000">
                          <p:val>
                            <p:strVal val="#ppt_y"/>
                          </p:val>
                        </p:tav>
                      </p:tavLst>
                    </p:anim>
                  </p:childTnLst>
                </p:cTn>
              </p:par>
            </p:tnLst>
          </p:tmpl>
        </p:tmplLst>
      </p:bldP>
      <p:bldP spid="25" grpId="0" build="p">
        <p:tmplLst>
          <p:tmpl lvl="1">
            <p:tnLst>
              <p:par>
                <p:cTn presetID="2" presetClass="entr" presetSubtype="8" fill="hold" nodeType="afterEffect">
                  <p:stCondLst>
                    <p:cond delay="0"/>
                  </p:stCondLst>
                  <p:childTnLst>
                    <p:set>
                      <p:cBhvr>
                        <p:cTn dur="1" fill="hold">
                          <p:stCondLst>
                            <p:cond delay="0"/>
                          </p:stCondLst>
                        </p:cTn>
                        <p:tgtEl>
                          <p:spTgt spid="25"/>
                        </p:tgtEl>
                        <p:attrNameLst>
                          <p:attrName>style.visibility</p:attrName>
                        </p:attrNameLst>
                      </p:cBhvr>
                      <p:to>
                        <p:strVal val="visible"/>
                      </p:to>
                    </p:set>
                    <p:anim calcmode="lin" valueType="num">
                      <p:cBhvr additive="base">
                        <p:cTn dur="500" fill="hold"/>
                        <p:tgtEl>
                          <p:spTgt spid="25"/>
                        </p:tgtEl>
                        <p:attrNameLst>
                          <p:attrName>ppt_x</p:attrName>
                        </p:attrNameLst>
                      </p:cBhvr>
                      <p:tavLst>
                        <p:tav tm="0">
                          <p:val>
                            <p:strVal val="0-#ppt_w/2"/>
                          </p:val>
                        </p:tav>
                        <p:tav tm="100000">
                          <p:val>
                            <p:strVal val="#ppt_x"/>
                          </p:val>
                        </p:tav>
                      </p:tavLst>
                    </p:anim>
                    <p:anim calcmode="lin" valueType="num">
                      <p:cBhvr additive="base">
                        <p:cTn dur="500" fill="hold"/>
                        <p:tgtEl>
                          <p:spTgt spid="25"/>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E178C212-2F10-4A81-8C13-F759C6BB755E}" type="slidenum">
              <a:rPr lang="en-US"/>
              <a:pPr>
                <a:defRPr/>
              </a:pPr>
              <a:t>‹#›</a:t>
            </a:fld>
            <a:endParaRPr lang="en-US"/>
          </a:p>
        </p:txBody>
      </p:sp>
    </p:spTree>
    <p:extLst>
      <p:ext uri="{BB962C8B-B14F-4D97-AF65-F5344CB8AC3E}">
        <p14:creationId xmlns:p14="http://schemas.microsoft.com/office/powerpoint/2010/main" val="759468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95400"/>
            <a:ext cx="40386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95400"/>
            <a:ext cx="4038600" cy="5105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p:cNvSpPr>
            <a:spLocks noGrp="1" noChangeArrowheads="1"/>
          </p:cNvSpPr>
          <p:nvPr>
            <p:ph type="sldNum" sz="quarter" idx="12"/>
          </p:nvPr>
        </p:nvSpPr>
        <p:spPr>
          <a:ln/>
        </p:spPr>
        <p:txBody>
          <a:bodyPr/>
          <a:lstStyle>
            <a:lvl1pPr>
              <a:defRPr/>
            </a:lvl1pPr>
          </a:lstStyle>
          <a:p>
            <a:pPr>
              <a:defRPr/>
            </a:pPr>
            <a:fld id="{86D57319-FDD4-4771-873A-C9D0D4566B17}" type="slidenum">
              <a:rPr lang="en-US"/>
              <a:pPr>
                <a:defRPr/>
              </a:pPr>
              <a:t>‹#›</a:t>
            </a:fld>
            <a:endParaRPr lang="en-US"/>
          </a:p>
        </p:txBody>
      </p:sp>
    </p:spTree>
    <p:extLst>
      <p:ext uri="{BB962C8B-B14F-4D97-AF65-F5344CB8AC3E}">
        <p14:creationId xmlns:p14="http://schemas.microsoft.com/office/powerpoint/2010/main" val="3548443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9" name="Rectangle 6"/>
          <p:cNvSpPr>
            <a:spLocks noGrp="1" noChangeArrowheads="1"/>
          </p:cNvSpPr>
          <p:nvPr>
            <p:ph type="sldNum" sz="quarter" idx="12"/>
          </p:nvPr>
        </p:nvSpPr>
        <p:spPr>
          <a:ln/>
        </p:spPr>
        <p:txBody>
          <a:bodyPr/>
          <a:lstStyle>
            <a:lvl1pPr>
              <a:defRPr/>
            </a:lvl1pPr>
          </a:lstStyle>
          <a:p>
            <a:pPr>
              <a:defRPr/>
            </a:pPr>
            <a:fld id="{0461363F-A0CC-425A-AD42-86DFC4D81CD1}" type="slidenum">
              <a:rPr lang="en-US"/>
              <a:pPr>
                <a:defRPr/>
              </a:pPr>
              <a:t>‹#›</a:t>
            </a:fld>
            <a:endParaRPr lang="en-US"/>
          </a:p>
        </p:txBody>
      </p:sp>
    </p:spTree>
    <p:extLst>
      <p:ext uri="{BB962C8B-B14F-4D97-AF65-F5344CB8AC3E}">
        <p14:creationId xmlns:p14="http://schemas.microsoft.com/office/powerpoint/2010/main" val="5069738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5" name="Rectangle 6"/>
          <p:cNvSpPr>
            <a:spLocks noGrp="1" noChangeArrowheads="1"/>
          </p:cNvSpPr>
          <p:nvPr>
            <p:ph type="sldNum" sz="quarter" idx="12"/>
          </p:nvPr>
        </p:nvSpPr>
        <p:spPr>
          <a:ln/>
        </p:spPr>
        <p:txBody>
          <a:bodyPr/>
          <a:lstStyle>
            <a:lvl1pPr>
              <a:defRPr/>
            </a:lvl1pPr>
          </a:lstStyle>
          <a:p>
            <a:pPr>
              <a:defRPr/>
            </a:pPr>
            <a:fld id="{B7E9102C-6F47-4347-B096-326EE7E15E3F}" type="slidenum">
              <a:rPr lang="en-US"/>
              <a:pPr>
                <a:defRPr/>
              </a:pPr>
              <a:t>‹#›</a:t>
            </a:fld>
            <a:endParaRPr lang="en-US"/>
          </a:p>
        </p:txBody>
      </p:sp>
    </p:spTree>
    <p:extLst>
      <p:ext uri="{BB962C8B-B14F-4D97-AF65-F5344CB8AC3E}">
        <p14:creationId xmlns:p14="http://schemas.microsoft.com/office/powerpoint/2010/main" val="39703496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4" name="Rectangle 6"/>
          <p:cNvSpPr>
            <a:spLocks noGrp="1" noChangeArrowheads="1"/>
          </p:cNvSpPr>
          <p:nvPr>
            <p:ph type="sldNum" sz="quarter" idx="12"/>
          </p:nvPr>
        </p:nvSpPr>
        <p:spPr>
          <a:ln/>
        </p:spPr>
        <p:txBody>
          <a:bodyPr/>
          <a:lstStyle>
            <a:lvl1pPr>
              <a:defRPr/>
            </a:lvl1pPr>
          </a:lstStyle>
          <a:p>
            <a:pPr>
              <a:defRPr/>
            </a:pPr>
            <a:fld id="{1A38322F-0079-4B69-B009-E0BE0E93DF19}" type="slidenum">
              <a:rPr lang="en-US"/>
              <a:pPr>
                <a:defRPr/>
              </a:pPr>
              <a:t>‹#›</a:t>
            </a:fld>
            <a:endParaRPr lang="en-US"/>
          </a:p>
        </p:txBody>
      </p:sp>
    </p:spTree>
    <p:extLst>
      <p:ext uri="{BB962C8B-B14F-4D97-AF65-F5344CB8AC3E}">
        <p14:creationId xmlns:p14="http://schemas.microsoft.com/office/powerpoint/2010/main" val="1268162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p:cNvSpPr>
            <a:spLocks noGrp="1" noChangeArrowheads="1"/>
          </p:cNvSpPr>
          <p:nvPr>
            <p:ph type="sldNum" sz="quarter" idx="12"/>
          </p:nvPr>
        </p:nvSpPr>
        <p:spPr>
          <a:ln/>
        </p:spPr>
        <p:txBody>
          <a:bodyPr/>
          <a:lstStyle>
            <a:lvl1pPr>
              <a:defRPr/>
            </a:lvl1pPr>
          </a:lstStyle>
          <a:p>
            <a:pPr>
              <a:defRPr/>
            </a:pPr>
            <a:fld id="{4E04BAB7-0042-4D67-8165-C470C59CA65D}" type="slidenum">
              <a:rPr lang="en-US"/>
              <a:pPr>
                <a:defRPr/>
              </a:pPr>
              <a:t>‹#›</a:t>
            </a:fld>
            <a:endParaRPr lang="en-US"/>
          </a:p>
        </p:txBody>
      </p:sp>
    </p:spTree>
    <p:extLst>
      <p:ext uri="{BB962C8B-B14F-4D97-AF65-F5344CB8AC3E}">
        <p14:creationId xmlns:p14="http://schemas.microsoft.com/office/powerpoint/2010/main" val="1582319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p:cNvSpPr>
            <a:spLocks noGrp="1" noChangeArrowheads="1"/>
          </p:cNvSpPr>
          <p:nvPr>
            <p:ph type="sldNum" sz="quarter" idx="12"/>
          </p:nvPr>
        </p:nvSpPr>
        <p:spPr>
          <a:ln/>
        </p:spPr>
        <p:txBody>
          <a:bodyPr/>
          <a:lstStyle>
            <a:lvl1pPr>
              <a:defRPr/>
            </a:lvl1pPr>
          </a:lstStyle>
          <a:p>
            <a:pPr>
              <a:defRPr/>
            </a:pPr>
            <a:fld id="{81F97FEA-C29F-42A9-8B97-89F3BE0C9979}" type="slidenum">
              <a:rPr lang="en-US"/>
              <a:pPr>
                <a:defRPr/>
              </a:pPr>
              <a:t>‹#›</a:t>
            </a:fld>
            <a:endParaRPr lang="en-US"/>
          </a:p>
        </p:txBody>
      </p:sp>
    </p:spTree>
    <p:extLst>
      <p:ext uri="{BB962C8B-B14F-4D97-AF65-F5344CB8AC3E}">
        <p14:creationId xmlns:p14="http://schemas.microsoft.com/office/powerpoint/2010/main" val="3088758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C10CC3AF-5C07-4DBC-B1D4-A60DF6BF166E}" type="slidenum">
              <a:rPr lang="en-US"/>
              <a:pPr>
                <a:defRPr/>
              </a:pPr>
              <a:t>‹#›</a:t>
            </a:fld>
            <a:endParaRPr lang="en-US"/>
          </a:p>
        </p:txBody>
      </p:sp>
    </p:spTree>
    <p:extLst>
      <p:ext uri="{BB962C8B-B14F-4D97-AF65-F5344CB8AC3E}">
        <p14:creationId xmlns:p14="http://schemas.microsoft.com/office/powerpoint/2010/main" val="2372899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00850" y="76200"/>
            <a:ext cx="2112963" cy="63246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76200"/>
            <a:ext cx="6191250" cy="63246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7170F262-A750-416C-BFED-68CB5E5B87B0}" type="slidenum">
              <a:rPr lang="en-US"/>
              <a:pPr>
                <a:defRPr/>
              </a:pPr>
              <a:t>‹#›</a:t>
            </a:fld>
            <a:endParaRPr lang="en-US"/>
          </a:p>
        </p:txBody>
      </p:sp>
    </p:spTree>
    <p:extLst>
      <p:ext uri="{BB962C8B-B14F-4D97-AF65-F5344CB8AC3E}">
        <p14:creationId xmlns:p14="http://schemas.microsoft.com/office/powerpoint/2010/main" val="1223913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93813" y="76200"/>
            <a:ext cx="7620000" cy="5969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295400"/>
            <a:ext cx="4038600" cy="5105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95400"/>
            <a:ext cx="4038600" cy="5105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7" name="Rectangle 6"/>
          <p:cNvSpPr>
            <a:spLocks noGrp="1" noChangeArrowheads="1"/>
          </p:cNvSpPr>
          <p:nvPr>
            <p:ph type="sldNum" sz="quarter" idx="12"/>
          </p:nvPr>
        </p:nvSpPr>
        <p:spPr>
          <a:ln/>
        </p:spPr>
        <p:txBody>
          <a:bodyPr/>
          <a:lstStyle>
            <a:lvl1pPr>
              <a:defRPr/>
            </a:lvl1pPr>
          </a:lstStyle>
          <a:p>
            <a:pPr>
              <a:defRPr/>
            </a:pPr>
            <a:fld id="{8983E9D1-BD1E-4B53-A62D-233346CBDB2E}" type="slidenum">
              <a:rPr lang="en-US"/>
              <a:pPr>
                <a:defRPr/>
              </a:pPr>
              <a:t>‹#›</a:t>
            </a:fld>
            <a:endParaRPr lang="en-US"/>
          </a:p>
        </p:txBody>
      </p:sp>
    </p:spTree>
    <p:extLst>
      <p:ext uri="{BB962C8B-B14F-4D97-AF65-F5344CB8AC3E}">
        <p14:creationId xmlns:p14="http://schemas.microsoft.com/office/powerpoint/2010/main" val="2277641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293813" y="76200"/>
            <a:ext cx="7620000" cy="5969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295400"/>
            <a:ext cx="8229600" cy="5105400"/>
          </a:xfrm>
        </p:spPr>
        <p:txBody>
          <a:bodyPr/>
          <a:lstStyle/>
          <a:p>
            <a:pPr lvl="0"/>
            <a:r>
              <a:rPr lang="en-US" noProof="0" smtClean="0"/>
              <a:t>Click icon to add table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C288C8E9-1025-428B-94C9-8989DA1B7478}" type="slidenum">
              <a:rPr lang="en-US"/>
              <a:pPr>
                <a:defRPr/>
              </a:pPr>
              <a:t>‹#›</a:t>
            </a:fld>
            <a:endParaRPr lang="en-US"/>
          </a:p>
        </p:txBody>
      </p:sp>
    </p:spTree>
    <p:extLst>
      <p:ext uri="{BB962C8B-B14F-4D97-AF65-F5344CB8AC3E}">
        <p14:creationId xmlns:p14="http://schemas.microsoft.com/office/powerpoint/2010/main" val="4952594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293813" y="76200"/>
            <a:ext cx="7620000" cy="5969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295400"/>
            <a:ext cx="8229600" cy="5105400"/>
          </a:xfrm>
        </p:spPr>
        <p:txBody>
          <a:bodyPr/>
          <a:lstStyle/>
          <a:p>
            <a:pPr lvl="0"/>
            <a:r>
              <a:rPr lang="en-US" noProof="0" smtClean="0"/>
              <a:t>Click icon to add chart</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209623BB-52E2-44AC-8A35-D82B190B80FF}" type="slidenum">
              <a:rPr lang="en-US"/>
              <a:pPr>
                <a:defRPr/>
              </a:pPr>
              <a:t>‹#›</a:t>
            </a:fld>
            <a:endParaRPr lang="en-US"/>
          </a:p>
        </p:txBody>
      </p:sp>
    </p:spTree>
    <p:extLst>
      <p:ext uri="{BB962C8B-B14F-4D97-AF65-F5344CB8AC3E}">
        <p14:creationId xmlns:p14="http://schemas.microsoft.com/office/powerpoint/2010/main" val="5848032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1293813" y="76200"/>
            <a:ext cx="7620000" cy="596900"/>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295400"/>
            <a:ext cx="8229600" cy="5105400"/>
          </a:xfrm>
        </p:spPr>
        <p:txBody>
          <a:bodyPr/>
          <a:lstStyle/>
          <a:p>
            <a:pPr lvl="0"/>
            <a:r>
              <a:rPr lang="en-US" noProof="0" smtClean="0"/>
              <a:t>Click icon to add SmartArt graphic</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t>www.themegallery.com</a:t>
            </a:r>
          </a:p>
        </p:txBody>
      </p:sp>
      <p:sp>
        <p:nvSpPr>
          <p:cNvPr id="6" name="Rectangle 6"/>
          <p:cNvSpPr>
            <a:spLocks noGrp="1" noChangeArrowheads="1"/>
          </p:cNvSpPr>
          <p:nvPr>
            <p:ph type="sldNum" sz="quarter" idx="12"/>
          </p:nvPr>
        </p:nvSpPr>
        <p:spPr>
          <a:ln/>
        </p:spPr>
        <p:txBody>
          <a:bodyPr/>
          <a:lstStyle>
            <a:lvl1pPr>
              <a:defRPr/>
            </a:lvl1pPr>
          </a:lstStyle>
          <a:p>
            <a:pPr>
              <a:defRPr/>
            </a:pPr>
            <a:fld id="{C5EF2447-9227-45B1-BDB5-7A6979D94A94}" type="slidenum">
              <a:rPr lang="en-US"/>
              <a:pPr>
                <a:defRPr/>
              </a:pPr>
              <a:t>‹#›</a:t>
            </a:fld>
            <a:endParaRPr lang="en-US"/>
          </a:p>
        </p:txBody>
      </p:sp>
    </p:spTree>
    <p:extLst>
      <p:ext uri="{BB962C8B-B14F-4D97-AF65-F5344CB8AC3E}">
        <p14:creationId xmlns:p14="http://schemas.microsoft.com/office/powerpoint/2010/main" val="1513365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microsoft.com/office/2007/relationships/hdphoto" Target="../media/hdphoto1.wdp"/><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18"/>
          <p:cNvSpPr>
            <a:spLocks noChangeArrowheads="1"/>
          </p:cNvSpPr>
          <p:nvPr/>
        </p:nvSpPr>
        <p:spPr bwMode="gray">
          <a:xfrm>
            <a:off x="0" y="682624"/>
            <a:ext cx="9144000" cy="427039"/>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vi-VN"/>
          </a:p>
        </p:txBody>
      </p:sp>
      <p:sp>
        <p:nvSpPr>
          <p:cNvPr id="1027" name="Rectangle 19"/>
          <p:cNvSpPr>
            <a:spLocks noChangeArrowheads="1"/>
          </p:cNvSpPr>
          <p:nvPr/>
        </p:nvSpPr>
        <p:spPr bwMode="ltGray">
          <a:xfrm>
            <a:off x="0" y="-1"/>
            <a:ext cx="9144000" cy="682625"/>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vi-VN"/>
          </a:p>
        </p:txBody>
      </p:sp>
      <p:sp>
        <p:nvSpPr>
          <p:cNvPr id="1028" name="Freeform 20"/>
          <p:cNvSpPr>
            <a:spLocks/>
          </p:cNvSpPr>
          <p:nvPr/>
        </p:nvSpPr>
        <p:spPr bwMode="gray">
          <a:xfrm>
            <a:off x="-12700" y="342900"/>
            <a:ext cx="6032500" cy="679450"/>
          </a:xfrm>
          <a:custGeom>
            <a:avLst/>
            <a:gdLst>
              <a:gd name="T0" fmla="*/ 0 w 3800"/>
              <a:gd name="T1" fmla="*/ 0 h 428"/>
              <a:gd name="T2" fmla="*/ 6032500 w 3800"/>
              <a:gd name="T3" fmla="*/ 0 h 428"/>
              <a:gd name="T4" fmla="*/ 5486400 w 3800"/>
              <a:gd name="T5" fmla="*/ 679450 h 428"/>
              <a:gd name="T6" fmla="*/ 0 60000 65536"/>
              <a:gd name="T7" fmla="*/ 0 60000 65536"/>
              <a:gd name="T8" fmla="*/ 0 60000 65536"/>
            </a:gdLst>
            <a:ahLst/>
            <a:cxnLst>
              <a:cxn ang="T6">
                <a:pos x="T0" y="T1"/>
              </a:cxn>
              <a:cxn ang="T7">
                <a:pos x="T2" y="T3"/>
              </a:cxn>
              <a:cxn ang="T8">
                <a:pos x="T4" y="T5"/>
              </a:cxn>
            </a:cxnLst>
            <a:rect l="0" t="0" r="r" b="b"/>
            <a:pathLst>
              <a:path w="3800" h="428">
                <a:moveTo>
                  <a:pt x="0" y="0"/>
                </a:moveTo>
                <a:lnTo>
                  <a:pt x="3800" y="0"/>
                </a:lnTo>
                <a:lnTo>
                  <a:pt x="3456" y="428"/>
                </a:lnTo>
              </a:path>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32" name="Line 26"/>
          <p:cNvSpPr>
            <a:spLocks noChangeShapeType="1"/>
          </p:cNvSpPr>
          <p:nvPr userDrawn="1"/>
        </p:nvSpPr>
        <p:spPr bwMode="gray">
          <a:xfrm>
            <a:off x="3175" y="685800"/>
            <a:ext cx="9140825"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1034" name="Rectangle 2"/>
          <p:cNvSpPr>
            <a:spLocks noGrp="1" noChangeArrowheads="1"/>
          </p:cNvSpPr>
          <p:nvPr>
            <p:ph type="title"/>
          </p:nvPr>
        </p:nvSpPr>
        <p:spPr bwMode="auto">
          <a:xfrm>
            <a:off x="1722771" y="76200"/>
            <a:ext cx="7191042"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5" name="Rectangle 3"/>
          <p:cNvSpPr>
            <a:spLocks noGrp="1" noChangeArrowheads="1"/>
          </p:cNvSpPr>
          <p:nvPr>
            <p:ph type="body" idx="1"/>
          </p:nvPr>
        </p:nvSpPr>
        <p:spPr bwMode="auto">
          <a:xfrm>
            <a:off x="358775" y="1219200"/>
            <a:ext cx="8229600"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 name="Rectangle 4"/>
          <p:cNvSpPr>
            <a:spLocks noGrp="1" noChangeArrowheads="1"/>
          </p:cNvSpPr>
          <p:nvPr>
            <p:ph type="dt" sz="half" idx="2"/>
          </p:nvPr>
        </p:nvSpPr>
        <p:spPr bwMode="auto">
          <a:xfrm>
            <a:off x="457200" y="6553200"/>
            <a:ext cx="21336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smtClean="0"/>
            </a:lvl1pPr>
          </a:lstStyle>
          <a:p>
            <a:pPr>
              <a:defRPr/>
            </a:pPr>
            <a:endParaRPr lang="en-US"/>
          </a:p>
        </p:txBody>
      </p:sp>
      <p:sp>
        <p:nvSpPr>
          <p:cNvPr id="3" name="Rectangle 5"/>
          <p:cNvSpPr>
            <a:spLocks noGrp="1" noChangeArrowheads="1"/>
          </p:cNvSpPr>
          <p:nvPr>
            <p:ph type="ftr" sz="quarter" idx="3"/>
          </p:nvPr>
        </p:nvSpPr>
        <p:spPr bwMode="auto">
          <a:xfrm>
            <a:off x="5303838" y="6575425"/>
            <a:ext cx="28956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smtClean="0"/>
            </a:lvl1pPr>
          </a:lstStyle>
          <a:p>
            <a:pPr>
              <a:defRPr/>
            </a:pPr>
            <a:r>
              <a:rPr lang="en-US"/>
              <a:t>www.themegallery.com</a:t>
            </a:r>
          </a:p>
        </p:txBody>
      </p:sp>
      <p:sp>
        <p:nvSpPr>
          <p:cNvPr id="4" name="Rectangle 6"/>
          <p:cNvSpPr>
            <a:spLocks noGrp="1" noChangeArrowheads="1"/>
          </p:cNvSpPr>
          <p:nvPr>
            <p:ph type="sldNum" sz="quarter" idx="4"/>
          </p:nvPr>
        </p:nvSpPr>
        <p:spPr bwMode="auto">
          <a:xfrm>
            <a:off x="3352800" y="6553200"/>
            <a:ext cx="1524000"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000" smtClean="0"/>
            </a:lvl1pPr>
          </a:lstStyle>
          <a:p>
            <a:pPr>
              <a:defRPr/>
            </a:pPr>
            <a:fld id="{359145A4-21E5-447D-BC6E-319A999C7E1B}" type="slidenum">
              <a:rPr lang="en-US"/>
              <a:pPr>
                <a:defRPr/>
              </a:pPr>
              <a:t>‹#›</a:t>
            </a:fld>
            <a:endParaRPr lang="en-US"/>
          </a:p>
        </p:txBody>
      </p:sp>
      <p:pic>
        <p:nvPicPr>
          <p:cNvPr id="6" name="Picture 5"/>
          <p:cNvPicPr>
            <a:picLocks noChangeAspect="1"/>
          </p:cNvPicPr>
          <p:nvPr userDrawn="1"/>
        </p:nvPicPr>
        <p:blipFill>
          <a:blip r:embed="rId19">
            <a:extLst>
              <a:ext uri="{BEBA8EAE-BF5A-486C-A8C5-ECC9F3942E4B}">
                <a14:imgProps xmlns:a14="http://schemas.microsoft.com/office/drawing/2010/main">
                  <a14:imgLayer r:embed="rId20">
                    <a14:imgEffect>
                      <a14:sharpenSoften amount="26000"/>
                    </a14:imgEffect>
                    <a14:imgEffect>
                      <a14:colorTemperature colorTemp="4700"/>
                    </a14:imgEffect>
                    <a14:imgEffect>
                      <a14:saturation sat="0"/>
                    </a14:imgEffect>
                    <a14:imgEffect>
                      <a14:brightnessContrast bright="34000" contrast="60000"/>
                    </a14:imgEffect>
                  </a14:imgLayer>
                </a14:imgProps>
              </a:ext>
              <a:ext uri="{28A0092B-C50C-407E-A947-70E740481C1C}">
                <a14:useLocalDpi xmlns:a14="http://schemas.microsoft.com/office/drawing/2010/main" val="0"/>
              </a:ext>
            </a:extLst>
          </a:blip>
          <a:stretch>
            <a:fillRect/>
          </a:stretch>
        </p:blipFill>
        <p:spPr>
          <a:xfrm>
            <a:off x="1905001" y="1219200"/>
            <a:ext cx="5562600" cy="5540955"/>
          </a:xfrm>
          <a:prstGeom prst="rect">
            <a:avLst/>
          </a:prstGeom>
        </p:spPr>
      </p:pic>
    </p:spTree>
  </p:cSld>
  <p:clrMap bg1="lt1" tx1="dk1" bg2="lt2" tx2="dk2" accent1="accent1" accent2="accent2" accent3="accent3" accent4="accent4" accent5="accent5" accent6="accent6" hlink="hlink" folHlink="folHlink"/>
  <p:sldLayoutIdLst>
    <p:sldLayoutId id="2147483679" r:id="rId1"/>
    <p:sldLayoutId id="2147483665" r:id="rId2"/>
    <p:sldLayoutId id="2147483681" r:id="rId3"/>
    <p:sldLayoutId id="2147483680"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Lst>
  <p:timing>
    <p:tnLst>
      <p:par>
        <p:cTn id="1" dur="indefinite" restart="never" nodeType="tmRoot"/>
      </p:par>
    </p:tnLst>
  </p:timing>
  <p:hf sldNum="0" hdr="0" dt="0"/>
  <p:txStyles>
    <p:titleStyle>
      <a:lvl1pPr algn="l" rtl="0" fontAlgn="base">
        <a:spcBef>
          <a:spcPct val="0"/>
        </a:spcBef>
        <a:spcAft>
          <a:spcPct val="0"/>
        </a:spcAft>
        <a:defRPr sz="3200">
          <a:solidFill>
            <a:schemeClr val="bg1"/>
          </a:solidFill>
          <a:latin typeface="+mj-lt"/>
          <a:ea typeface="+mj-ea"/>
          <a:cs typeface="+mj-cs"/>
        </a:defRPr>
      </a:lvl1pPr>
      <a:lvl2pPr algn="l" rtl="0" fontAlgn="base">
        <a:spcBef>
          <a:spcPct val="0"/>
        </a:spcBef>
        <a:spcAft>
          <a:spcPct val="0"/>
        </a:spcAft>
        <a:defRPr sz="3200">
          <a:solidFill>
            <a:schemeClr val="bg1"/>
          </a:solidFill>
          <a:latin typeface="Arial" charset="0"/>
          <a:cs typeface="Arial" charset="0"/>
        </a:defRPr>
      </a:lvl2pPr>
      <a:lvl3pPr algn="l" rtl="0" fontAlgn="base">
        <a:spcBef>
          <a:spcPct val="0"/>
        </a:spcBef>
        <a:spcAft>
          <a:spcPct val="0"/>
        </a:spcAft>
        <a:defRPr sz="3200">
          <a:solidFill>
            <a:schemeClr val="bg1"/>
          </a:solidFill>
          <a:latin typeface="Arial" charset="0"/>
          <a:cs typeface="Arial" charset="0"/>
        </a:defRPr>
      </a:lvl3pPr>
      <a:lvl4pPr algn="l" rtl="0" fontAlgn="base">
        <a:spcBef>
          <a:spcPct val="0"/>
        </a:spcBef>
        <a:spcAft>
          <a:spcPct val="0"/>
        </a:spcAft>
        <a:defRPr sz="3200">
          <a:solidFill>
            <a:schemeClr val="bg1"/>
          </a:solidFill>
          <a:latin typeface="Arial" charset="0"/>
          <a:cs typeface="Arial" charset="0"/>
        </a:defRPr>
      </a:lvl4pPr>
      <a:lvl5pPr algn="l" rtl="0" fontAlgn="base">
        <a:spcBef>
          <a:spcPct val="0"/>
        </a:spcBef>
        <a:spcAft>
          <a:spcPct val="0"/>
        </a:spcAft>
        <a:defRPr sz="3200">
          <a:solidFill>
            <a:schemeClr val="bg1"/>
          </a:solidFill>
          <a:latin typeface="Arial" charset="0"/>
          <a:cs typeface="Arial" charset="0"/>
        </a:defRPr>
      </a:lvl5pPr>
      <a:lvl6pPr marL="457200" algn="l" rtl="0" eaLnBrk="1" fontAlgn="base" hangingPunct="1">
        <a:spcBef>
          <a:spcPct val="0"/>
        </a:spcBef>
        <a:spcAft>
          <a:spcPct val="0"/>
        </a:spcAft>
        <a:defRPr sz="3200">
          <a:solidFill>
            <a:schemeClr val="bg1"/>
          </a:solidFill>
          <a:latin typeface="Arial" charset="0"/>
          <a:cs typeface="Arial" charset="0"/>
        </a:defRPr>
      </a:lvl6pPr>
      <a:lvl7pPr marL="914400" algn="l" rtl="0" eaLnBrk="1" fontAlgn="base" hangingPunct="1">
        <a:spcBef>
          <a:spcPct val="0"/>
        </a:spcBef>
        <a:spcAft>
          <a:spcPct val="0"/>
        </a:spcAft>
        <a:defRPr sz="3200">
          <a:solidFill>
            <a:schemeClr val="bg1"/>
          </a:solidFill>
          <a:latin typeface="Arial" charset="0"/>
          <a:cs typeface="Arial" charset="0"/>
        </a:defRPr>
      </a:lvl7pPr>
      <a:lvl8pPr marL="1371600" algn="l" rtl="0" eaLnBrk="1" fontAlgn="base" hangingPunct="1">
        <a:spcBef>
          <a:spcPct val="0"/>
        </a:spcBef>
        <a:spcAft>
          <a:spcPct val="0"/>
        </a:spcAft>
        <a:defRPr sz="3200">
          <a:solidFill>
            <a:schemeClr val="bg1"/>
          </a:solidFill>
          <a:latin typeface="Arial" charset="0"/>
          <a:cs typeface="Arial" charset="0"/>
        </a:defRPr>
      </a:lvl8pPr>
      <a:lvl9pPr marL="1828800" algn="l" rtl="0" eaLnBrk="1" fontAlgn="base" hangingPunct="1">
        <a:spcBef>
          <a:spcPct val="0"/>
        </a:spcBef>
        <a:spcAft>
          <a:spcPct val="0"/>
        </a:spcAft>
        <a:defRPr sz="3200">
          <a:solidFill>
            <a:schemeClr val="bg1"/>
          </a:solidFill>
          <a:latin typeface="Arial" charset="0"/>
          <a:cs typeface="Arial" charset="0"/>
        </a:defRPr>
      </a:lvl9pPr>
    </p:titleStyle>
    <p:bodyStyle>
      <a:lvl1pPr marL="342900" indent="-342900" algn="l" rtl="0" fontAlgn="base">
        <a:spcBef>
          <a:spcPct val="20000"/>
        </a:spcBef>
        <a:spcAft>
          <a:spcPct val="0"/>
        </a:spcAft>
        <a:buClr>
          <a:schemeClr val="tx2"/>
        </a:buClr>
        <a:buFont typeface="Wingdings" pitchFamily="2" charset="2"/>
        <a:buChar char="v"/>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Font typeface="Wingdings" pitchFamily="2" charset="2"/>
        <a:buChar char="§"/>
        <a:defRPr sz="2600">
          <a:solidFill>
            <a:schemeClr val="tx1"/>
          </a:solidFill>
          <a:latin typeface="+mn-lt"/>
          <a:cs typeface="+mn-cs"/>
        </a:defRPr>
      </a:lvl2pPr>
      <a:lvl3pPr marL="1143000" indent="-228600" algn="l" rtl="0" fontAlgn="base">
        <a:spcBef>
          <a:spcPct val="20000"/>
        </a:spcBef>
        <a:spcAft>
          <a:spcPct val="0"/>
        </a:spcAft>
        <a:buClr>
          <a:schemeClr val="accent2"/>
        </a:buClr>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ctrTitle"/>
          </p:nvPr>
        </p:nvSpPr>
        <p:spPr>
          <a:xfrm>
            <a:off x="4267200" y="1295400"/>
            <a:ext cx="4953000" cy="5562600"/>
          </a:xfrm>
          <a:effectLst/>
          <a:extLst>
            <a:ext uri="{AF507438-7753-43E0-B8FC-AC1667EBCBE1}">
              <a14:hiddenEffects xmlns:a14="http://schemas.microsoft.com/office/drawing/2010/main">
                <a:effectLst>
                  <a:outerShdw dist="28398" dir="3806097" algn="ctr" rotWithShape="0">
                    <a:schemeClr val="bg2"/>
                  </a:outerShdw>
                </a:effectLst>
              </a14:hiddenEffects>
            </a:ext>
          </a:extLst>
        </p:spPr>
        <p:txBody>
          <a:bodyPr/>
          <a:lstStyle/>
          <a:p>
            <a:r>
              <a:rPr lang="en-US">
                <a:solidFill>
                  <a:srgbClr val="C00000"/>
                </a:solidFill>
              </a:rPr>
              <a:t>KẾT QUẢ ĐẠT ĐƯỢC TRONG NĂM 2015 </a:t>
            </a:r>
            <a:r>
              <a:rPr lang="en-US" smtClean="0">
                <a:solidFill>
                  <a:srgbClr val="C00000"/>
                </a:solidFill>
              </a:rPr>
              <a:t/>
            </a:r>
            <a:br>
              <a:rPr lang="en-US" smtClean="0">
                <a:solidFill>
                  <a:srgbClr val="C00000"/>
                </a:solidFill>
              </a:rPr>
            </a:br>
            <a:r>
              <a:rPr lang="en-US" smtClean="0">
                <a:solidFill>
                  <a:srgbClr val="C00000"/>
                </a:solidFill>
              </a:rPr>
              <a:t>VÀ </a:t>
            </a:r>
            <a:r>
              <a:rPr lang="en-US">
                <a:solidFill>
                  <a:srgbClr val="C00000"/>
                </a:solidFill>
              </a:rPr>
              <a:t>CHƯƠNG TRÌNH HÀNH ĐỘNG TRONG NĂM 2016</a:t>
            </a:r>
            <a:endParaRPr lang="en-US" sz="6000" smtClean="0">
              <a:solidFill>
                <a:srgbClr val="C00000"/>
              </a:solidFill>
            </a:endParaRPr>
          </a:p>
        </p:txBody>
      </p:sp>
      <p:sp>
        <p:nvSpPr>
          <p:cNvPr id="2" name="TextBox 1"/>
          <p:cNvSpPr txBox="1"/>
          <p:nvPr/>
        </p:nvSpPr>
        <p:spPr>
          <a:xfrm>
            <a:off x="838200" y="228600"/>
            <a:ext cx="8686800" cy="461665"/>
          </a:xfrm>
          <a:prstGeom prst="rect">
            <a:avLst/>
          </a:prstGeom>
          <a:noFill/>
        </p:spPr>
        <p:txBody>
          <a:bodyPr wrap="square" rtlCol="0">
            <a:spAutoFit/>
          </a:bodyPr>
          <a:lstStyle/>
          <a:p>
            <a:r>
              <a:rPr lang="vi-VN" sz="2400" b="1">
                <a:solidFill>
                  <a:schemeClr val="bg1"/>
                </a:solidFill>
              </a:rPr>
              <a:t>TRƯỜNG </a:t>
            </a:r>
            <a:r>
              <a:rPr lang="en-US" sz="2400" b="1">
                <a:solidFill>
                  <a:schemeClr val="bg1"/>
                </a:solidFill>
              </a:rPr>
              <a:t>CAO ĐẲNG KỸ THUẬT LÝ TỰ TRỌNG </a:t>
            </a:r>
            <a:r>
              <a:rPr lang="en-US" sz="2400" b="1" smtClean="0">
                <a:solidFill>
                  <a:schemeClr val="bg1"/>
                </a:solidFill>
              </a:rPr>
              <a:t>TP.HCM</a:t>
            </a:r>
            <a:endParaRPr lang="vi-VN" sz="240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500" fill="hold"/>
                                        <p:tgtEl>
                                          <p:spTgt spid="3075"/>
                                        </p:tgtEl>
                                        <p:attrNameLst>
                                          <p:attrName>ppt_w</p:attrName>
                                        </p:attrNameLst>
                                      </p:cBhvr>
                                      <p:tavLst>
                                        <p:tav tm="0">
                                          <p:val>
                                            <p:fltVal val="0"/>
                                          </p:val>
                                        </p:tav>
                                        <p:tav tm="100000">
                                          <p:val>
                                            <p:strVal val="#ppt_w"/>
                                          </p:val>
                                        </p:tav>
                                      </p:tavLst>
                                    </p:anim>
                                    <p:anim calcmode="lin" valueType="num">
                                      <p:cBhvr>
                                        <p:cTn id="8" dur="500" fill="hold"/>
                                        <p:tgtEl>
                                          <p:spTgt spid="3075"/>
                                        </p:tgtEl>
                                        <p:attrNameLst>
                                          <p:attrName>ppt_h</p:attrName>
                                        </p:attrNameLst>
                                      </p:cBhvr>
                                      <p:tavLst>
                                        <p:tav tm="0">
                                          <p:val>
                                            <p:fltVal val="0"/>
                                          </p:val>
                                        </p:tav>
                                        <p:tav tm="100000">
                                          <p:val>
                                            <p:strVal val="#ppt_h"/>
                                          </p:val>
                                        </p:tav>
                                      </p:tavLst>
                                    </p:anim>
                                    <p:animEffect transition="in" filter="fade">
                                      <p:cBhvr>
                                        <p:cTn id="9"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p:txBody>
          <a:bodyPr/>
          <a:lstStyle/>
          <a:p>
            <a:pPr lvl="0"/>
            <a:r>
              <a:rPr lang="vi-VN"/>
              <a:t>Công tác đào tạo, quản lý đào </a:t>
            </a:r>
            <a:r>
              <a:rPr lang="vi-VN" smtClean="0"/>
              <a:t>tạo</a:t>
            </a:r>
            <a:endParaRPr lang="vi-VN"/>
          </a:p>
        </p:txBody>
      </p:sp>
      <p:grpSp>
        <p:nvGrpSpPr>
          <p:cNvPr id="9" name="Group 3"/>
          <p:cNvGrpSpPr>
            <a:grpSpLocks/>
          </p:cNvGrpSpPr>
          <p:nvPr/>
        </p:nvGrpSpPr>
        <p:grpSpPr bwMode="auto">
          <a:xfrm>
            <a:off x="7083634" y="1587233"/>
            <a:ext cx="1755566" cy="2146568"/>
            <a:chOff x="3217" y="1371"/>
            <a:chExt cx="2106" cy="2106"/>
          </a:xfrm>
        </p:grpSpPr>
        <p:sp>
          <p:nvSpPr>
            <p:cNvPr id="10"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1"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2"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3"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grpSp>
        <p:nvGrpSpPr>
          <p:cNvPr id="6" name="Group 5"/>
          <p:cNvGrpSpPr/>
          <p:nvPr/>
        </p:nvGrpSpPr>
        <p:grpSpPr>
          <a:xfrm>
            <a:off x="81171" y="1219200"/>
            <a:ext cx="8910430" cy="927318"/>
            <a:chOff x="236538" y="1297721"/>
            <a:chExt cx="6945057" cy="927318"/>
          </a:xfrm>
        </p:grpSpPr>
        <p:pic>
          <p:nvPicPr>
            <p:cNvPr id="15"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297721"/>
              <a:ext cx="6945057" cy="927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236538" y="1325900"/>
              <a:ext cx="5630995" cy="830997"/>
            </a:xfrm>
            <a:prstGeom prst="rect">
              <a:avLst/>
            </a:prstGeom>
          </p:spPr>
          <p:txBody>
            <a:bodyPr wrap="square">
              <a:spAutoFit/>
            </a:bodyPr>
            <a:lstStyle/>
            <a:p>
              <a:pPr algn="just"/>
              <a:r>
                <a:rPr lang="vi-VN" sz="2400" smtClean="0">
                  <a:latin typeface="Times New Roman" pitchFamily="18" charset="0"/>
                  <a:cs typeface="Times New Roman" pitchFamily="18" charset="0"/>
                </a:rPr>
                <a:t>Xây dựng và hoàn thiện 15 chương trình chuyên ngành cao đẳng chuyên nghiệp theo hệ thống tín chỉ</a:t>
              </a:r>
              <a:endParaRPr lang="vi-VN" sz="2400">
                <a:latin typeface="Times New Roman" pitchFamily="18" charset="0"/>
                <a:cs typeface="Times New Roman" pitchFamily="18" charset="0"/>
              </a:endParaRPr>
            </a:p>
          </p:txBody>
        </p:sp>
      </p:grpSp>
      <p:grpSp>
        <p:nvGrpSpPr>
          <p:cNvPr id="30" name="Group 29"/>
          <p:cNvGrpSpPr/>
          <p:nvPr/>
        </p:nvGrpSpPr>
        <p:grpSpPr>
          <a:xfrm>
            <a:off x="81171" y="2362201"/>
            <a:ext cx="7002463" cy="1730752"/>
            <a:chOff x="236538" y="1602522"/>
            <a:chExt cx="6588701" cy="1730752"/>
          </a:xfrm>
        </p:grpSpPr>
        <p:pic>
          <p:nvPicPr>
            <p:cNvPr id="31"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602522"/>
              <a:ext cx="6588701" cy="1730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Rectangle 31"/>
            <p:cNvSpPr/>
            <p:nvPr/>
          </p:nvSpPr>
          <p:spPr>
            <a:xfrm>
              <a:off x="260437" y="1602522"/>
              <a:ext cx="6179793" cy="1569660"/>
            </a:xfrm>
            <a:prstGeom prst="rect">
              <a:avLst/>
            </a:prstGeom>
          </p:spPr>
          <p:txBody>
            <a:bodyPr wrap="square">
              <a:spAutoFit/>
            </a:bodyPr>
            <a:lstStyle/>
            <a:p>
              <a:pPr algn="just"/>
              <a:r>
                <a:rPr lang="en-US" sz="2400" smtClean="0">
                  <a:latin typeface="Times New Roman" pitchFamily="18" charset="0"/>
                  <a:cs typeface="Times New Roman" pitchFamily="18" charset="0"/>
                </a:rPr>
                <a:t>Xây dựng 9 chương trình chuyên ngành trung cấp chuyên nghiệp từ THCS (9+3), hoàn thiện 9 chương trình chuyên ngành trung cấp chuyên nghiệp từ THPT (12+2)</a:t>
              </a:r>
            </a:p>
          </p:txBody>
        </p:sp>
      </p:grpSp>
      <p:grpSp>
        <p:nvGrpSpPr>
          <p:cNvPr id="40" name="Group 39"/>
          <p:cNvGrpSpPr/>
          <p:nvPr/>
        </p:nvGrpSpPr>
        <p:grpSpPr>
          <a:xfrm>
            <a:off x="76199" y="4136648"/>
            <a:ext cx="8915401" cy="892552"/>
            <a:chOff x="236537" y="1119386"/>
            <a:chExt cx="8861634" cy="892552"/>
          </a:xfrm>
        </p:grpSpPr>
        <p:pic>
          <p:nvPicPr>
            <p:cNvPr id="41"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195586"/>
              <a:ext cx="8861633" cy="816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Rectangle 41"/>
            <p:cNvSpPr/>
            <p:nvPr/>
          </p:nvSpPr>
          <p:spPr>
            <a:xfrm>
              <a:off x="236537" y="1119386"/>
              <a:ext cx="8861634" cy="830997"/>
            </a:xfrm>
            <a:prstGeom prst="rect">
              <a:avLst/>
            </a:prstGeom>
          </p:spPr>
          <p:txBody>
            <a:bodyPr wrap="square">
              <a:spAutoFit/>
            </a:bodyPr>
            <a:lstStyle/>
            <a:p>
              <a:pPr lvl="0" algn="just"/>
              <a:r>
                <a:rPr lang="en-US" sz="2400" smtClean="0">
                  <a:latin typeface="Times New Roman" pitchFamily="18" charset="0"/>
                  <a:cs typeface="Times New Roman" pitchFamily="18" charset="0"/>
                </a:rPr>
                <a:t>Xây dựng 14 chương trình chuyên ngành trung cấp nghề và cao đẳng nghề, 14 chương trình cao đẳng nghề từ THCS (9+4);</a:t>
              </a:r>
              <a:endParaRPr lang="vi-VN" sz="2400">
                <a:latin typeface="Times New Roman" pitchFamily="18" charset="0"/>
                <a:cs typeface="Times New Roman" pitchFamily="18" charset="0"/>
              </a:endParaRPr>
            </a:p>
          </p:txBody>
        </p:sp>
      </p:grpSp>
      <p:grpSp>
        <p:nvGrpSpPr>
          <p:cNvPr id="43" name="Group 42"/>
          <p:cNvGrpSpPr/>
          <p:nvPr/>
        </p:nvGrpSpPr>
        <p:grpSpPr>
          <a:xfrm>
            <a:off x="76200" y="5181600"/>
            <a:ext cx="9064833" cy="1447800"/>
            <a:chOff x="236538" y="1069121"/>
            <a:chExt cx="8523160" cy="1447800"/>
          </a:xfrm>
        </p:grpSpPr>
        <p:pic>
          <p:nvPicPr>
            <p:cNvPr id="44"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069121"/>
              <a:ext cx="835598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Rectangle 44"/>
            <p:cNvSpPr/>
            <p:nvPr/>
          </p:nvSpPr>
          <p:spPr>
            <a:xfrm>
              <a:off x="260420" y="1100523"/>
              <a:ext cx="8499278" cy="1200329"/>
            </a:xfrm>
            <a:prstGeom prst="rect">
              <a:avLst/>
            </a:prstGeom>
          </p:spPr>
          <p:txBody>
            <a:bodyPr wrap="square">
              <a:spAutoFit/>
            </a:bodyPr>
            <a:lstStyle/>
            <a:p>
              <a:pPr algn="just"/>
              <a:r>
                <a:rPr lang="en-US" sz="2400" smtClean="0">
                  <a:latin typeface="Times New Roman" pitchFamily="18" charset="0"/>
                  <a:cs typeface="Times New Roman" pitchFamily="18" charset="0"/>
                </a:rPr>
                <a:t>Triển khai xây dựng chương trình đào tạo tiên tiến các ngành kỹ thuật Điện – Điện tử, Công nghệ thông tin, Cơ khí, Động lực theo tiếp cận CDIO</a:t>
              </a:r>
            </a:p>
          </p:txBody>
        </p:sp>
      </p:grpSp>
    </p:spTree>
    <p:extLst>
      <p:ext uri="{BB962C8B-B14F-4D97-AF65-F5344CB8AC3E}">
        <p14:creationId xmlns:p14="http://schemas.microsoft.com/office/powerpoint/2010/main" val="154148660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500" fill="hold"/>
                                        <p:tgtEl>
                                          <p:spTgt spid="40"/>
                                        </p:tgtEl>
                                        <p:attrNameLst>
                                          <p:attrName>ppt_x</p:attrName>
                                        </p:attrNameLst>
                                      </p:cBhvr>
                                      <p:tavLst>
                                        <p:tav tm="0">
                                          <p:val>
                                            <p:strVal val="0-#ppt_w/2"/>
                                          </p:val>
                                        </p:tav>
                                        <p:tav tm="100000">
                                          <p:val>
                                            <p:strVal val="#ppt_x"/>
                                          </p:val>
                                        </p:tav>
                                      </p:tavLst>
                                    </p:anim>
                                    <p:anim calcmode="lin" valueType="num">
                                      <p:cBhvr additive="base">
                                        <p:cTn id="16" dur="500" fill="hold"/>
                                        <p:tgtEl>
                                          <p:spTgt spid="4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31"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p:txBody>
          <a:bodyPr/>
          <a:lstStyle/>
          <a:p>
            <a:pPr lvl="0"/>
            <a:r>
              <a:rPr lang="vi-VN"/>
              <a:t>Công tác đào tạo, quản lý đào </a:t>
            </a:r>
            <a:r>
              <a:rPr lang="vi-VN" smtClean="0"/>
              <a:t>tạo</a:t>
            </a:r>
            <a:endParaRPr lang="vi-VN"/>
          </a:p>
        </p:txBody>
      </p:sp>
      <p:grpSp>
        <p:nvGrpSpPr>
          <p:cNvPr id="9" name="Group 3"/>
          <p:cNvGrpSpPr>
            <a:grpSpLocks/>
          </p:cNvGrpSpPr>
          <p:nvPr/>
        </p:nvGrpSpPr>
        <p:grpSpPr bwMode="auto">
          <a:xfrm rot="687441">
            <a:off x="7166268" y="2535225"/>
            <a:ext cx="1664603" cy="1736348"/>
            <a:chOff x="3217" y="1371"/>
            <a:chExt cx="2106" cy="2106"/>
          </a:xfrm>
        </p:grpSpPr>
        <p:sp>
          <p:nvSpPr>
            <p:cNvPr id="10"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1"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2"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3"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grpSp>
        <p:nvGrpSpPr>
          <p:cNvPr id="39" name="Group 38"/>
          <p:cNvGrpSpPr/>
          <p:nvPr/>
        </p:nvGrpSpPr>
        <p:grpSpPr>
          <a:xfrm>
            <a:off x="81171" y="1229658"/>
            <a:ext cx="8758031" cy="1361142"/>
            <a:chOff x="81171" y="1028701"/>
            <a:chExt cx="9384021" cy="1361142"/>
          </a:xfrm>
        </p:grpSpPr>
        <p:pic>
          <p:nvPicPr>
            <p:cNvPr id="50"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81171" y="1028701"/>
              <a:ext cx="9384019" cy="1361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Rectangle 50"/>
            <p:cNvSpPr/>
            <p:nvPr/>
          </p:nvSpPr>
          <p:spPr>
            <a:xfrm>
              <a:off x="81172" y="1053385"/>
              <a:ext cx="9384020" cy="1200329"/>
            </a:xfrm>
            <a:prstGeom prst="rect">
              <a:avLst/>
            </a:prstGeom>
          </p:spPr>
          <p:txBody>
            <a:bodyPr wrap="square">
              <a:spAutoFit/>
            </a:bodyPr>
            <a:lstStyle/>
            <a:p>
              <a:pPr algn="just"/>
              <a:r>
                <a:rPr lang="en-US" sz="2400" smtClean="0">
                  <a:latin typeface="Times New Roman" pitchFamily="18" charset="0"/>
                  <a:cs typeface="Times New Roman" pitchFamily="18" charset="0"/>
                </a:rPr>
                <a:t>Mở rộng các loại hình đào tạo Cao đẳng chuyên nghiệp, Cao đẳng nghề, Trung cấp chuyên nghiệp, Trung cấp nghề, Cao đẳng liên thông chuyên nghiệp, Cao đẳng liên thông nghề với nhiều đối tượng học</a:t>
              </a:r>
            </a:p>
          </p:txBody>
        </p:sp>
      </p:grpSp>
      <p:grpSp>
        <p:nvGrpSpPr>
          <p:cNvPr id="52" name="Group 51"/>
          <p:cNvGrpSpPr/>
          <p:nvPr/>
        </p:nvGrpSpPr>
        <p:grpSpPr>
          <a:xfrm>
            <a:off x="81172" y="2612648"/>
            <a:ext cx="7098132" cy="892552"/>
            <a:chOff x="236538" y="-1835459"/>
            <a:chExt cx="6588701" cy="892552"/>
          </a:xfrm>
        </p:grpSpPr>
        <p:pic>
          <p:nvPicPr>
            <p:cNvPr id="53"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823433"/>
              <a:ext cx="6588701" cy="880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Rectangle 53"/>
            <p:cNvSpPr/>
            <p:nvPr/>
          </p:nvSpPr>
          <p:spPr>
            <a:xfrm>
              <a:off x="236538" y="-1835459"/>
              <a:ext cx="6361188" cy="830997"/>
            </a:xfrm>
            <a:prstGeom prst="rect">
              <a:avLst/>
            </a:prstGeom>
          </p:spPr>
          <p:txBody>
            <a:bodyPr wrap="square">
              <a:spAutoFit/>
            </a:bodyPr>
            <a:lstStyle/>
            <a:p>
              <a:pPr algn="just"/>
              <a:r>
                <a:rPr lang="en-US" sz="2400" smtClean="0">
                  <a:latin typeface="Times New Roman" pitchFamily="18" charset="0"/>
                  <a:cs typeface="Times New Roman" pitchFamily="18" charset="0"/>
                </a:rPr>
                <a:t>Tham gia thi giáo viên dạy giỏi cấp toàn quốc và đạt giải nhì ngành Công nghệ thông tin</a:t>
              </a:r>
            </a:p>
          </p:txBody>
        </p:sp>
      </p:grpSp>
      <p:grpSp>
        <p:nvGrpSpPr>
          <p:cNvPr id="29" name="Group 28"/>
          <p:cNvGrpSpPr/>
          <p:nvPr/>
        </p:nvGrpSpPr>
        <p:grpSpPr>
          <a:xfrm>
            <a:off x="76199" y="3581400"/>
            <a:ext cx="7315201" cy="1752601"/>
            <a:chOff x="236537" y="938380"/>
            <a:chExt cx="5804885" cy="1366916"/>
          </a:xfrm>
        </p:grpSpPr>
        <p:pic>
          <p:nvPicPr>
            <p:cNvPr id="33"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7" y="938380"/>
              <a:ext cx="5800725" cy="1052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a:xfrm>
              <a:off x="240697" y="1068556"/>
              <a:ext cx="5800725" cy="1236740"/>
            </a:xfrm>
            <a:prstGeom prst="rect">
              <a:avLst/>
            </a:prstGeom>
          </p:spPr>
          <p:txBody>
            <a:bodyPr wrap="square">
              <a:spAutoFit/>
            </a:bodyPr>
            <a:lstStyle/>
            <a:p>
              <a:pPr algn="just"/>
              <a:r>
                <a:rPr lang="en-US" sz="2400" smtClean="0">
                  <a:latin typeface="Times New Roman" pitchFamily="18" charset="0"/>
                  <a:cs typeface="Times New Roman" pitchFamily="18" charset="0"/>
                </a:rPr>
                <a:t>Thắng lợi trong công tác tuyển sinh năm 2015 gần gấp 3 lần tuyển sinh năm 2014 từ 1.300 HSSV lên 3.300 HSSV và hiện nay đang tuyển sinh hệ Cao đẳng liên thông</a:t>
              </a:r>
            </a:p>
          </p:txBody>
        </p:sp>
      </p:grpSp>
      <p:grpSp>
        <p:nvGrpSpPr>
          <p:cNvPr id="35" name="Group 34"/>
          <p:cNvGrpSpPr/>
          <p:nvPr/>
        </p:nvGrpSpPr>
        <p:grpSpPr>
          <a:xfrm>
            <a:off x="81441" y="5029200"/>
            <a:ext cx="8980978" cy="541627"/>
            <a:chOff x="240385" y="58747"/>
            <a:chExt cx="6591492" cy="962025"/>
          </a:xfrm>
        </p:grpSpPr>
        <p:pic>
          <p:nvPicPr>
            <p:cNvPr id="36"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40385" y="58747"/>
              <a:ext cx="6588701"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Rectangle 36"/>
            <p:cNvSpPr/>
            <p:nvPr/>
          </p:nvSpPr>
          <p:spPr>
            <a:xfrm>
              <a:off x="240385" y="129759"/>
              <a:ext cx="6591492" cy="819998"/>
            </a:xfrm>
            <a:prstGeom prst="rect">
              <a:avLst/>
            </a:prstGeom>
          </p:spPr>
          <p:txBody>
            <a:bodyPr wrap="square">
              <a:spAutoFit/>
            </a:bodyPr>
            <a:lstStyle/>
            <a:p>
              <a:pPr lvl="0" algn="just"/>
              <a:r>
                <a:rPr lang="en-US" sz="2400" smtClean="0">
                  <a:latin typeface="Times New Roman" pitchFamily="18" charset="0"/>
                  <a:cs typeface="Times New Roman" pitchFamily="18" charset="0"/>
                </a:rPr>
                <a:t>Tăng quy mô HSSV trường từ dưới 3.000 HSSV lên 5.500 HSSV;</a:t>
              </a:r>
              <a:endParaRPr lang="vi-VN" sz="2400">
                <a:latin typeface="Times New Roman" pitchFamily="18" charset="0"/>
                <a:cs typeface="Times New Roman" pitchFamily="18" charset="0"/>
              </a:endParaRPr>
            </a:p>
          </p:txBody>
        </p:sp>
      </p:grpSp>
      <p:grpSp>
        <p:nvGrpSpPr>
          <p:cNvPr id="38" name="Group 37"/>
          <p:cNvGrpSpPr/>
          <p:nvPr/>
        </p:nvGrpSpPr>
        <p:grpSpPr>
          <a:xfrm>
            <a:off x="81173" y="5638800"/>
            <a:ext cx="9062827" cy="1200328"/>
            <a:chOff x="236537" y="1018009"/>
            <a:chExt cx="6778833" cy="1065458"/>
          </a:xfrm>
        </p:grpSpPr>
        <p:pic>
          <p:nvPicPr>
            <p:cNvPr id="46"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051442"/>
              <a:ext cx="6588701" cy="10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Rectangle 46"/>
            <p:cNvSpPr/>
            <p:nvPr/>
          </p:nvSpPr>
          <p:spPr>
            <a:xfrm>
              <a:off x="236537" y="1018009"/>
              <a:ext cx="6778833" cy="932415"/>
            </a:xfrm>
            <a:prstGeom prst="rect">
              <a:avLst/>
            </a:prstGeom>
          </p:spPr>
          <p:txBody>
            <a:bodyPr wrap="square">
              <a:spAutoFit/>
            </a:bodyPr>
            <a:lstStyle/>
            <a:p>
              <a:pPr algn="just"/>
              <a:r>
                <a:rPr lang="en-US" sz="2400" smtClean="0">
                  <a:latin typeface="Times New Roman" pitchFamily="18" charset="0"/>
                  <a:cs typeface="Times New Roman" pitchFamily="18" charset="0"/>
                </a:rPr>
                <a:t>Đ</a:t>
              </a:r>
              <a:r>
                <a:rPr lang="vi-VN" sz="2400" smtClean="0">
                  <a:latin typeface="Times New Roman" pitchFamily="18" charset="0"/>
                  <a:cs typeface="Times New Roman" pitchFamily="18" charset="0"/>
                </a:rPr>
                <a:t>iều chỉnh, bổ sung quy chế học vụ, quy chế quản lý </a:t>
              </a:r>
              <a:r>
                <a:rPr lang="en-US" sz="2400" smtClean="0">
                  <a:latin typeface="Times New Roman" pitchFamily="18" charset="0"/>
                  <a:cs typeface="Times New Roman" pitchFamily="18" charset="0"/>
                </a:rPr>
                <a:t>học sinh sinh viên</a:t>
              </a:r>
              <a:r>
                <a:rPr lang="vi-VN" sz="2400" smtClean="0">
                  <a:latin typeface="Times New Roman" pitchFamily="18" charset="0"/>
                  <a:cs typeface="Times New Roman" pitchFamily="18" charset="0"/>
                </a:rPr>
                <a:t> theo hướng chuẩn hóa quy trình công tác và ứng dụng công nghệ thông tin trong quản lý</a:t>
              </a:r>
              <a:r>
                <a:rPr lang="en-US" sz="2400" smtClean="0">
                  <a:latin typeface="Times New Roman" pitchFamily="18" charset="0"/>
                  <a:cs typeface="Times New Roman" pitchFamily="18" charset="0"/>
                </a:rPr>
                <a:t> đào tạo</a:t>
              </a:r>
            </a:p>
          </p:txBody>
        </p:sp>
      </p:grpSp>
    </p:spTree>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500" fill="hold"/>
                                        <p:tgtEl>
                                          <p:spTgt spid="39"/>
                                        </p:tgtEl>
                                        <p:attrNameLst>
                                          <p:attrName>ppt_x</p:attrName>
                                        </p:attrNameLst>
                                      </p:cBhvr>
                                      <p:tavLst>
                                        <p:tav tm="0">
                                          <p:val>
                                            <p:strVal val="0-#ppt_w/2"/>
                                          </p:val>
                                        </p:tav>
                                        <p:tav tm="100000">
                                          <p:val>
                                            <p:strVal val="#ppt_x"/>
                                          </p:val>
                                        </p:tav>
                                      </p:tavLst>
                                    </p:anim>
                                    <p:anim calcmode="lin" valueType="num">
                                      <p:cBhvr additive="base">
                                        <p:cTn id="8" dur="500" fill="hold"/>
                                        <p:tgtEl>
                                          <p:spTgt spid="3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52"/>
                                        </p:tgtEl>
                                        <p:attrNameLst>
                                          <p:attrName>style.visibility</p:attrName>
                                        </p:attrNameLst>
                                      </p:cBhvr>
                                      <p:to>
                                        <p:strVal val="visible"/>
                                      </p:to>
                                    </p:set>
                                    <p:anim calcmode="lin" valueType="num">
                                      <p:cBhvr additive="base">
                                        <p:cTn id="11" dur="500" fill="hold"/>
                                        <p:tgtEl>
                                          <p:spTgt spid="52"/>
                                        </p:tgtEl>
                                        <p:attrNameLst>
                                          <p:attrName>ppt_x</p:attrName>
                                        </p:attrNameLst>
                                      </p:cBhvr>
                                      <p:tavLst>
                                        <p:tav tm="0">
                                          <p:val>
                                            <p:strVal val="0-#ppt_w/2"/>
                                          </p:val>
                                        </p:tav>
                                        <p:tav tm="100000">
                                          <p:val>
                                            <p:strVal val="#ppt_x"/>
                                          </p:val>
                                        </p:tav>
                                      </p:tavLst>
                                    </p:anim>
                                    <p:anim calcmode="lin" valueType="num">
                                      <p:cBhvr additive="base">
                                        <p:cTn id="12" dur="500" fill="hold"/>
                                        <p:tgtEl>
                                          <p:spTgt spid="52"/>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anim calcmode="lin" valueType="num">
                                      <p:cBhvr additive="base">
                                        <p:cTn id="15" dur="500" fill="hold"/>
                                        <p:tgtEl>
                                          <p:spTgt spid="29"/>
                                        </p:tgtEl>
                                        <p:attrNameLst>
                                          <p:attrName>ppt_x</p:attrName>
                                        </p:attrNameLst>
                                      </p:cBhvr>
                                      <p:tavLst>
                                        <p:tav tm="0">
                                          <p:val>
                                            <p:strVal val="0-#ppt_w/2"/>
                                          </p:val>
                                        </p:tav>
                                        <p:tav tm="100000">
                                          <p:val>
                                            <p:strVal val="#ppt_x"/>
                                          </p:val>
                                        </p:tav>
                                      </p:tavLst>
                                    </p:anim>
                                    <p:anim calcmode="lin" valueType="num">
                                      <p:cBhvr additive="base">
                                        <p:cTn id="16" dur="500" fill="hold"/>
                                        <p:tgtEl>
                                          <p:spTgt spid="2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0-#ppt_w/2"/>
                                          </p:val>
                                        </p:tav>
                                        <p:tav tm="100000">
                                          <p:val>
                                            <p:strVal val="#ppt_x"/>
                                          </p:val>
                                        </p:tav>
                                      </p:tavLst>
                                    </p:anim>
                                    <p:anim calcmode="lin" valueType="num">
                                      <p:cBhvr additive="base">
                                        <p:cTn id="20" dur="500" fill="hold"/>
                                        <p:tgtEl>
                                          <p:spTgt spid="3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500" fill="hold"/>
                                        <p:tgtEl>
                                          <p:spTgt spid="38"/>
                                        </p:tgtEl>
                                        <p:attrNameLst>
                                          <p:attrName>ppt_x</p:attrName>
                                        </p:attrNameLst>
                                      </p:cBhvr>
                                      <p:tavLst>
                                        <p:tav tm="0">
                                          <p:val>
                                            <p:strVal val="0-#ppt_w/2"/>
                                          </p:val>
                                        </p:tav>
                                        <p:tav tm="100000">
                                          <p:val>
                                            <p:strVal val="#ppt_x"/>
                                          </p:val>
                                        </p:tav>
                                      </p:tavLst>
                                    </p:anim>
                                    <p:anim calcmode="lin" valueType="num">
                                      <p:cBhvr additive="base">
                                        <p:cTn id="24" dur="500" fill="hold"/>
                                        <p:tgtEl>
                                          <p:spTgt spid="38"/>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31"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fltVal val="0"/>
                                          </p:val>
                                        </p:tav>
                                        <p:tav tm="100000">
                                          <p:val>
                                            <p:strVal val="#ppt_w"/>
                                          </p:val>
                                        </p:tav>
                                      </p:tavLst>
                                    </p:anim>
                                    <p:anim calcmode="lin" valueType="num">
                                      <p:cBhvr>
                                        <p:cTn id="29" dur="1000" fill="hold"/>
                                        <p:tgtEl>
                                          <p:spTgt spid="9"/>
                                        </p:tgtEl>
                                        <p:attrNameLst>
                                          <p:attrName>ppt_h</p:attrName>
                                        </p:attrNameLst>
                                      </p:cBhvr>
                                      <p:tavLst>
                                        <p:tav tm="0">
                                          <p:val>
                                            <p:fltVal val="0"/>
                                          </p:val>
                                        </p:tav>
                                        <p:tav tm="100000">
                                          <p:val>
                                            <p:strVal val="#ppt_h"/>
                                          </p:val>
                                        </p:tav>
                                      </p:tavLst>
                                    </p:anim>
                                    <p:anim calcmode="lin" valueType="num">
                                      <p:cBhvr>
                                        <p:cTn id="30" dur="1000" fill="hold"/>
                                        <p:tgtEl>
                                          <p:spTgt spid="9"/>
                                        </p:tgtEl>
                                        <p:attrNameLst>
                                          <p:attrName>style.rotation</p:attrName>
                                        </p:attrNameLst>
                                      </p:cBhvr>
                                      <p:tavLst>
                                        <p:tav tm="0">
                                          <p:val>
                                            <p:fltVal val="90"/>
                                          </p:val>
                                        </p:tav>
                                        <p:tav tm="100000">
                                          <p:val>
                                            <p:fltVal val="0"/>
                                          </p:val>
                                        </p:tav>
                                      </p:tavLst>
                                    </p:anim>
                                    <p:animEffect transition="in" filter="fade">
                                      <p:cBhvr>
                                        <p:cTn id="3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p:txBody>
          <a:bodyPr/>
          <a:lstStyle/>
          <a:p>
            <a:pPr lvl="0"/>
            <a:r>
              <a:rPr lang="vi-VN"/>
              <a:t>Công tác đào tạo, quản lý đào </a:t>
            </a:r>
            <a:r>
              <a:rPr lang="vi-VN" smtClean="0"/>
              <a:t>tạo</a:t>
            </a:r>
            <a:endParaRPr lang="vi-VN"/>
          </a:p>
        </p:txBody>
      </p:sp>
      <p:grpSp>
        <p:nvGrpSpPr>
          <p:cNvPr id="9" name="Group 3"/>
          <p:cNvGrpSpPr>
            <a:grpSpLocks/>
          </p:cNvGrpSpPr>
          <p:nvPr/>
        </p:nvGrpSpPr>
        <p:grpSpPr bwMode="auto">
          <a:xfrm rot="985781">
            <a:off x="7377399" y="2113703"/>
            <a:ext cx="1527110" cy="1593576"/>
            <a:chOff x="3217" y="1371"/>
            <a:chExt cx="2106" cy="2106"/>
          </a:xfrm>
        </p:grpSpPr>
        <p:sp>
          <p:nvSpPr>
            <p:cNvPr id="10"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1"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2"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13"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grpSp>
        <p:nvGrpSpPr>
          <p:cNvPr id="43" name="Group 42"/>
          <p:cNvGrpSpPr/>
          <p:nvPr/>
        </p:nvGrpSpPr>
        <p:grpSpPr>
          <a:xfrm>
            <a:off x="76199" y="1219200"/>
            <a:ext cx="9022495" cy="1569660"/>
            <a:chOff x="233747" y="861391"/>
            <a:chExt cx="7028512" cy="1569660"/>
          </a:xfrm>
        </p:grpSpPr>
        <p:pic>
          <p:nvPicPr>
            <p:cNvPr id="44"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46318" y="937591"/>
              <a:ext cx="6588701" cy="121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Rectangle 44"/>
            <p:cNvSpPr/>
            <p:nvPr/>
          </p:nvSpPr>
          <p:spPr>
            <a:xfrm>
              <a:off x="233747" y="861391"/>
              <a:ext cx="7028512" cy="1569660"/>
            </a:xfrm>
            <a:prstGeom prst="rect">
              <a:avLst/>
            </a:prstGeom>
          </p:spPr>
          <p:txBody>
            <a:bodyPr wrap="square">
              <a:spAutoFit/>
            </a:bodyPr>
            <a:lstStyle/>
            <a:p>
              <a:pPr algn="just"/>
              <a:r>
                <a:rPr lang="vi-VN" sz="2400" smtClean="0">
                  <a:latin typeface="Times New Roman" pitchFamily="18" charset="0"/>
                  <a:cs typeface="Times New Roman" pitchFamily="18" charset="0"/>
                </a:rPr>
                <a:t>Hoàn thiện các thông tin công bố trên website </a:t>
              </a:r>
              <a:r>
                <a:rPr lang="en-US" sz="2400" smtClean="0">
                  <a:latin typeface="Times New Roman" pitchFamily="18" charset="0"/>
                  <a:cs typeface="Times New Roman" pitchFamily="18" charset="0"/>
                </a:rPr>
                <a:t>của trường </a:t>
              </a:r>
              <a:r>
                <a:rPr lang="vi-VN" sz="2400" smtClean="0">
                  <a:latin typeface="Times New Roman" pitchFamily="18" charset="0"/>
                  <a:cs typeface="Times New Roman" pitchFamily="18" charset="0"/>
                </a:rPr>
                <a:t>về các chương trình đào tạo, các qui định về </a:t>
              </a:r>
              <a:r>
                <a:rPr lang="en-US" sz="2400" smtClean="0">
                  <a:latin typeface="Times New Roman" pitchFamily="18" charset="0"/>
                  <a:cs typeface="Times New Roman" pitchFamily="18" charset="0"/>
                </a:rPr>
                <a:t>công tác </a:t>
              </a:r>
              <a:r>
                <a:rPr lang="vi-VN" sz="2400" smtClean="0">
                  <a:latin typeface="Times New Roman" pitchFamily="18" charset="0"/>
                  <a:cs typeface="Times New Roman" pitchFamily="18" charset="0"/>
                </a:rPr>
                <a:t>đào tạo, các chủ trương về chế độ chính sách đối vớ</a:t>
              </a:r>
              <a:r>
                <a:rPr lang="en-US" sz="2400" smtClean="0">
                  <a:latin typeface="Times New Roman" pitchFamily="18" charset="0"/>
                  <a:cs typeface="Times New Roman" pitchFamily="18" charset="0"/>
                </a:rPr>
                <a:t>i học sinh sinh viên</a:t>
              </a:r>
            </a:p>
          </p:txBody>
        </p:sp>
      </p:grpSp>
      <p:grpSp>
        <p:nvGrpSpPr>
          <p:cNvPr id="39" name="Group 38"/>
          <p:cNvGrpSpPr/>
          <p:nvPr/>
        </p:nvGrpSpPr>
        <p:grpSpPr>
          <a:xfrm>
            <a:off x="92337" y="2657691"/>
            <a:ext cx="7238824" cy="1425715"/>
            <a:chOff x="81170" y="4848224"/>
            <a:chExt cx="7996030" cy="1425715"/>
          </a:xfrm>
        </p:grpSpPr>
        <p:pic>
          <p:nvPicPr>
            <p:cNvPr id="50"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81171" y="4848224"/>
              <a:ext cx="7996029" cy="14257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Rectangle 50"/>
            <p:cNvSpPr/>
            <p:nvPr/>
          </p:nvSpPr>
          <p:spPr>
            <a:xfrm>
              <a:off x="81170" y="4952604"/>
              <a:ext cx="7996030" cy="1200329"/>
            </a:xfrm>
            <a:prstGeom prst="rect">
              <a:avLst/>
            </a:prstGeom>
          </p:spPr>
          <p:txBody>
            <a:bodyPr wrap="square">
              <a:spAutoFit/>
            </a:bodyPr>
            <a:lstStyle/>
            <a:p>
              <a:pPr algn="just"/>
              <a:r>
                <a:rPr lang="vi-VN" sz="2400" smtClean="0">
                  <a:latin typeface="Times New Roman" pitchFamily="18" charset="0"/>
                  <a:cs typeface="Times New Roman" pitchFamily="18" charset="0"/>
                </a:rPr>
                <a:t>Nâng cao vai trò, trách nhiệm của các đơn vị </a:t>
              </a:r>
              <a:r>
                <a:rPr lang="en-US" sz="2400" smtClean="0">
                  <a:latin typeface="Times New Roman" pitchFamily="18" charset="0"/>
                  <a:cs typeface="Times New Roman" pitchFamily="18" charset="0"/>
                </a:rPr>
                <a:t>khoa </a:t>
              </a:r>
              <a:r>
                <a:rPr lang="vi-VN" sz="2400" smtClean="0">
                  <a:latin typeface="Times New Roman" pitchFamily="18" charset="0"/>
                  <a:cs typeface="Times New Roman" pitchFamily="18" charset="0"/>
                </a:rPr>
                <a:t>và tổ bộ môn trong công tác quản lý giảng dạy, quản lý nội dung chương trình đào tạo và </a:t>
              </a:r>
              <a:r>
                <a:rPr lang="en-US" sz="2400" smtClean="0">
                  <a:latin typeface="Times New Roman" pitchFamily="18" charset="0"/>
                  <a:cs typeface="Times New Roman" pitchFamily="18" charset="0"/>
                </a:rPr>
                <a:t>đảm bảo </a:t>
              </a:r>
              <a:r>
                <a:rPr lang="vi-VN" sz="2400" smtClean="0">
                  <a:latin typeface="Times New Roman" pitchFamily="18" charset="0"/>
                  <a:cs typeface="Times New Roman" pitchFamily="18" charset="0"/>
                </a:rPr>
                <a:t>chất lượng đào tạo</a:t>
              </a:r>
              <a:endParaRPr lang="en-US" sz="2400" smtClean="0">
                <a:latin typeface="Times New Roman" pitchFamily="18" charset="0"/>
                <a:cs typeface="Times New Roman" pitchFamily="18" charset="0"/>
              </a:endParaRPr>
            </a:p>
          </p:txBody>
        </p:sp>
      </p:grpSp>
      <p:grpSp>
        <p:nvGrpSpPr>
          <p:cNvPr id="52" name="Group 51"/>
          <p:cNvGrpSpPr/>
          <p:nvPr/>
        </p:nvGrpSpPr>
        <p:grpSpPr>
          <a:xfrm>
            <a:off x="76199" y="4159606"/>
            <a:ext cx="8597902" cy="1250594"/>
            <a:chOff x="236537" y="1195586"/>
            <a:chExt cx="8185039" cy="1250594"/>
          </a:xfrm>
        </p:grpSpPr>
        <p:pic>
          <p:nvPicPr>
            <p:cNvPr id="53"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195586"/>
              <a:ext cx="8144144" cy="1250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 name="Rectangle 53"/>
            <p:cNvSpPr/>
            <p:nvPr/>
          </p:nvSpPr>
          <p:spPr>
            <a:xfrm>
              <a:off x="236537" y="1245851"/>
              <a:ext cx="8185039" cy="1200329"/>
            </a:xfrm>
            <a:prstGeom prst="rect">
              <a:avLst/>
            </a:prstGeom>
          </p:spPr>
          <p:txBody>
            <a:bodyPr wrap="square">
              <a:spAutoFit/>
            </a:bodyPr>
            <a:lstStyle/>
            <a:p>
              <a:pPr algn="just"/>
              <a:r>
                <a:rPr lang="vi-VN" sz="2400" smtClean="0">
                  <a:latin typeface="Times New Roman" pitchFamily="18" charset="0"/>
                  <a:cs typeface="Times New Roman" pitchFamily="18" charset="0"/>
                </a:rPr>
                <a:t>Tăng cường công tác kiểm tra chuyên môn: </a:t>
              </a:r>
              <a:r>
                <a:rPr lang="en-US" sz="2400" smtClean="0">
                  <a:latin typeface="Times New Roman" pitchFamily="18" charset="0"/>
                  <a:cs typeface="Times New Roman" pitchFamily="18" charset="0"/>
                </a:rPr>
                <a:t>K</a:t>
              </a:r>
              <a:r>
                <a:rPr lang="vi-VN" sz="2400" smtClean="0">
                  <a:latin typeface="Times New Roman" pitchFamily="18" charset="0"/>
                  <a:cs typeface="Times New Roman" pitchFamily="18" charset="0"/>
                </a:rPr>
                <a:t>iểm tra hồ sơ chuyên môn, dự giờ giảng viên; tổ chức kiểm tra công tác quản lý của các </a:t>
              </a:r>
              <a:r>
                <a:rPr lang="en-US" sz="2400" smtClean="0">
                  <a:latin typeface="Times New Roman" pitchFamily="18" charset="0"/>
                  <a:cs typeface="Times New Roman" pitchFamily="18" charset="0"/>
                </a:rPr>
                <a:t>khoa</a:t>
              </a:r>
              <a:r>
                <a:rPr lang="vi-VN" sz="2400" smtClean="0">
                  <a:latin typeface="Times New Roman" pitchFamily="18" charset="0"/>
                  <a:cs typeface="Times New Roman" pitchFamily="18" charset="0"/>
                </a:rPr>
                <a:t> và </a:t>
              </a:r>
              <a:r>
                <a:rPr lang="en-US" sz="2400" smtClean="0">
                  <a:latin typeface="Times New Roman" pitchFamily="18" charset="0"/>
                  <a:cs typeface="Times New Roman" pitchFamily="18" charset="0"/>
                </a:rPr>
                <a:t>công tác của </a:t>
              </a:r>
              <a:r>
                <a:rPr lang="vi-VN" sz="2400" smtClean="0">
                  <a:latin typeface="Times New Roman" pitchFamily="18" charset="0"/>
                  <a:cs typeface="Times New Roman" pitchFamily="18" charset="0"/>
                </a:rPr>
                <a:t>giảng viên</a:t>
              </a:r>
            </a:p>
          </p:txBody>
        </p:sp>
      </p:grpSp>
      <p:grpSp>
        <p:nvGrpSpPr>
          <p:cNvPr id="29" name="Group 28"/>
          <p:cNvGrpSpPr/>
          <p:nvPr/>
        </p:nvGrpSpPr>
        <p:grpSpPr>
          <a:xfrm>
            <a:off x="92338" y="5512335"/>
            <a:ext cx="9062828" cy="964665"/>
            <a:chOff x="236537" y="1195586"/>
            <a:chExt cx="8185039" cy="964665"/>
          </a:xfrm>
        </p:grpSpPr>
        <p:pic>
          <p:nvPicPr>
            <p:cNvPr id="33"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7" y="1195586"/>
              <a:ext cx="8134036" cy="964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Rectangle 33"/>
            <p:cNvSpPr/>
            <p:nvPr/>
          </p:nvSpPr>
          <p:spPr>
            <a:xfrm>
              <a:off x="236537" y="1245851"/>
              <a:ext cx="8185039" cy="830997"/>
            </a:xfrm>
            <a:prstGeom prst="rect">
              <a:avLst/>
            </a:prstGeom>
          </p:spPr>
          <p:txBody>
            <a:bodyPr wrap="square">
              <a:spAutoFit/>
            </a:bodyPr>
            <a:lstStyle/>
            <a:p>
              <a:pPr algn="just"/>
              <a:r>
                <a:rPr lang="en-US" sz="2400" smtClean="0">
                  <a:latin typeface="Times New Roman" pitchFamily="18" charset="0"/>
                  <a:cs typeface="Times New Roman" pitchFamily="18" charset="0"/>
                </a:rPr>
                <a:t>Triển khai các hệ thống phần mềm về công tác quản lý đào tạo và công tác quản lý ngân hàng câu hỏi, thi, kiểm tra trắc nghiệm trực tuyến…</a:t>
              </a:r>
              <a:endParaRPr lang="vi-VN" sz="2400">
                <a:latin typeface="Times New Roman" pitchFamily="18" charset="0"/>
                <a:cs typeface="Times New Roman" pitchFamily="18" charset="0"/>
              </a:endParaRPr>
            </a:p>
          </p:txBody>
        </p:sp>
      </p:grpSp>
    </p:spTree>
    <p:extLst>
      <p:ext uri="{BB962C8B-B14F-4D97-AF65-F5344CB8AC3E}">
        <p14:creationId xmlns:p14="http://schemas.microsoft.com/office/powerpoint/2010/main" val="1628558275"/>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500" fill="hold"/>
                                        <p:tgtEl>
                                          <p:spTgt spid="43"/>
                                        </p:tgtEl>
                                        <p:attrNameLst>
                                          <p:attrName>ppt_x</p:attrName>
                                        </p:attrNameLst>
                                      </p:cBhvr>
                                      <p:tavLst>
                                        <p:tav tm="0">
                                          <p:val>
                                            <p:strVal val="0-#ppt_w/2"/>
                                          </p:val>
                                        </p:tav>
                                        <p:tav tm="100000">
                                          <p:val>
                                            <p:strVal val="#ppt_x"/>
                                          </p:val>
                                        </p:tav>
                                      </p:tavLst>
                                    </p:anim>
                                    <p:anim calcmode="lin" valueType="num">
                                      <p:cBhvr additive="base">
                                        <p:cTn id="8" dur="500" fill="hold"/>
                                        <p:tgtEl>
                                          <p:spTgt spid="4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500" fill="hold"/>
                                        <p:tgtEl>
                                          <p:spTgt spid="39"/>
                                        </p:tgtEl>
                                        <p:attrNameLst>
                                          <p:attrName>ppt_x</p:attrName>
                                        </p:attrNameLst>
                                      </p:cBhvr>
                                      <p:tavLst>
                                        <p:tav tm="0">
                                          <p:val>
                                            <p:strVal val="0-#ppt_w/2"/>
                                          </p:val>
                                        </p:tav>
                                        <p:tav tm="100000">
                                          <p:val>
                                            <p:strVal val="#ppt_x"/>
                                          </p:val>
                                        </p:tav>
                                      </p:tavLst>
                                    </p:anim>
                                    <p:anim calcmode="lin" valueType="num">
                                      <p:cBhvr additive="base">
                                        <p:cTn id="12" dur="50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fill="hold"/>
                                        <p:tgtEl>
                                          <p:spTgt spid="52"/>
                                        </p:tgtEl>
                                        <p:attrNameLst>
                                          <p:attrName>ppt_x</p:attrName>
                                        </p:attrNameLst>
                                      </p:cBhvr>
                                      <p:tavLst>
                                        <p:tav tm="0">
                                          <p:val>
                                            <p:strVal val="0-#ppt_w/2"/>
                                          </p:val>
                                        </p:tav>
                                        <p:tav tm="100000">
                                          <p:val>
                                            <p:strVal val="#ppt_x"/>
                                          </p:val>
                                        </p:tav>
                                      </p:tavLst>
                                    </p:anim>
                                    <p:anim calcmode="lin" valueType="num">
                                      <p:cBhvr additive="base">
                                        <p:cTn id="16" dur="500" fill="hold"/>
                                        <p:tgtEl>
                                          <p:spTgt spid="5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9"/>
                                        </p:tgtEl>
                                        <p:attrNameLst>
                                          <p:attrName>style.visibility</p:attrName>
                                        </p:attrNameLst>
                                      </p:cBhvr>
                                      <p:to>
                                        <p:strVal val="visible"/>
                                      </p:to>
                                    </p:set>
                                    <p:anim calcmode="lin" valueType="num">
                                      <p:cBhvr additive="base">
                                        <p:cTn id="19" dur="500" fill="hold"/>
                                        <p:tgtEl>
                                          <p:spTgt spid="29"/>
                                        </p:tgtEl>
                                        <p:attrNameLst>
                                          <p:attrName>ppt_x</p:attrName>
                                        </p:attrNameLst>
                                      </p:cBhvr>
                                      <p:tavLst>
                                        <p:tav tm="0">
                                          <p:val>
                                            <p:strVal val="0-#ppt_w/2"/>
                                          </p:val>
                                        </p:tav>
                                        <p:tav tm="100000">
                                          <p:val>
                                            <p:strVal val="#ppt_x"/>
                                          </p:val>
                                        </p:tav>
                                      </p:tavLst>
                                    </p:anim>
                                    <p:anim calcmode="lin" valueType="num">
                                      <p:cBhvr additive="base">
                                        <p:cTn id="20" dur="500" fill="hold"/>
                                        <p:tgtEl>
                                          <p:spTgt spid="29"/>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31"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p:txBody>
          <a:bodyPr/>
          <a:lstStyle/>
          <a:p>
            <a:pPr lvl="0"/>
            <a:r>
              <a:rPr lang="vi-VN"/>
              <a:t>Công tác tổ chức, nâng cao năng lực quản lý </a:t>
            </a:r>
          </a:p>
        </p:txBody>
      </p:sp>
      <p:sp>
        <p:nvSpPr>
          <p:cNvPr id="49" name="Oval 3"/>
          <p:cNvSpPr>
            <a:spLocks noChangeArrowheads="1"/>
          </p:cNvSpPr>
          <p:nvPr/>
        </p:nvSpPr>
        <p:spPr bwMode="gray">
          <a:xfrm>
            <a:off x="3282384" y="2245955"/>
            <a:ext cx="2813616" cy="2783245"/>
          </a:xfrm>
          <a:prstGeom prst="ellipse">
            <a:avLst/>
          </a:prstGeom>
          <a:gradFill rotWithShape="1">
            <a:gsLst>
              <a:gs pos="0">
                <a:srgbClr val="E6E6E6"/>
              </a:gs>
              <a:gs pos="14999">
                <a:srgbClr val="7D8496"/>
              </a:gs>
              <a:gs pos="53000">
                <a:srgbClr val="E6E6E6"/>
              </a:gs>
              <a:gs pos="67999">
                <a:srgbClr val="7D8496"/>
              </a:gs>
              <a:gs pos="92999">
                <a:srgbClr val="E6E6E6"/>
              </a:gs>
              <a:gs pos="100000">
                <a:srgbClr val="FFFFFF"/>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50" name="Oval 4"/>
          <p:cNvSpPr>
            <a:spLocks noChangeArrowheads="1"/>
          </p:cNvSpPr>
          <p:nvPr/>
        </p:nvSpPr>
        <p:spPr bwMode="gray">
          <a:xfrm>
            <a:off x="3657600" y="2606210"/>
            <a:ext cx="2066659" cy="2041990"/>
          </a:xfrm>
          <a:prstGeom prst="ellipse">
            <a:avLst/>
          </a:prstGeom>
          <a:gradFill rotWithShape="1">
            <a:gsLst>
              <a:gs pos="0">
                <a:srgbClr val="FFFFFF">
                  <a:gamma/>
                  <a:shade val="63137"/>
                  <a:invGamma/>
                </a:srgbClr>
              </a:gs>
              <a:gs pos="50000">
                <a:srgbClr val="FFFFFF"/>
              </a:gs>
              <a:gs pos="100000">
                <a:srgbClr val="FFFFFF">
                  <a:gamma/>
                  <a:shade val="63137"/>
                  <a:invGamma/>
                </a:srgbClr>
              </a:gs>
            </a:gsLst>
            <a:lin ang="2700000" scaled="1"/>
          </a:gradFill>
          <a:ln>
            <a:noFill/>
          </a:ln>
          <a:effectLst>
            <a:prstShdw prst="shdw17" dist="17961" dir="2700000">
              <a:srgbClr val="FFFFFF">
                <a:gamma/>
                <a:shade val="60000"/>
                <a:invGamma/>
              </a:srgbClr>
            </a:prstShdw>
          </a:effectLst>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vi-VN"/>
          </a:p>
        </p:txBody>
      </p:sp>
      <p:grpSp>
        <p:nvGrpSpPr>
          <p:cNvPr id="120" name="Group 119"/>
          <p:cNvGrpSpPr/>
          <p:nvPr/>
        </p:nvGrpSpPr>
        <p:grpSpPr>
          <a:xfrm>
            <a:off x="3589027" y="1143000"/>
            <a:ext cx="5554973" cy="2437370"/>
            <a:chOff x="3589027" y="1143000"/>
            <a:chExt cx="5554973" cy="2437370"/>
          </a:xfrm>
        </p:grpSpPr>
        <p:grpSp>
          <p:nvGrpSpPr>
            <p:cNvPr id="111" name="Group 110"/>
            <p:cNvGrpSpPr/>
            <p:nvPr/>
          </p:nvGrpSpPr>
          <p:grpSpPr>
            <a:xfrm>
              <a:off x="5486400" y="2209800"/>
              <a:ext cx="1376387" cy="1370570"/>
              <a:chOff x="5181600" y="1738870"/>
              <a:chExt cx="1599257" cy="1612900"/>
            </a:xfrm>
          </p:grpSpPr>
          <p:grpSp>
            <p:nvGrpSpPr>
              <p:cNvPr id="55" name="Group 9"/>
              <p:cNvGrpSpPr>
                <a:grpSpLocks/>
              </p:cNvGrpSpPr>
              <p:nvPr/>
            </p:nvGrpSpPr>
            <p:grpSpPr bwMode="auto">
              <a:xfrm>
                <a:off x="5181600" y="1738870"/>
                <a:ext cx="1599257" cy="1612900"/>
                <a:chOff x="437" y="1700"/>
                <a:chExt cx="1110" cy="1096"/>
              </a:xfrm>
            </p:grpSpPr>
            <p:grpSp>
              <p:nvGrpSpPr>
                <p:cNvPr id="56" name="Group 10"/>
                <p:cNvGrpSpPr>
                  <a:grpSpLocks/>
                </p:cNvGrpSpPr>
                <p:nvPr/>
              </p:nvGrpSpPr>
              <p:grpSpPr bwMode="auto">
                <a:xfrm>
                  <a:off x="437" y="1700"/>
                  <a:ext cx="1110" cy="1096"/>
                  <a:chOff x="437" y="1700"/>
                  <a:chExt cx="1110" cy="1096"/>
                </a:xfrm>
              </p:grpSpPr>
              <p:sp>
                <p:nvSpPr>
                  <p:cNvPr id="60" name="Oval 11"/>
                  <p:cNvSpPr>
                    <a:spLocks noChangeArrowheads="1"/>
                  </p:cNvSpPr>
                  <p:nvPr/>
                </p:nvSpPr>
                <p:spPr bwMode="gray">
                  <a:xfrm>
                    <a:off x="437" y="1700"/>
                    <a:ext cx="1110" cy="1096"/>
                  </a:xfrm>
                  <a:prstGeom prst="ellipse">
                    <a:avLst/>
                  </a:prstGeom>
                  <a:solidFill>
                    <a:srgbClr val="3333CC">
                      <a:alpha val="10001"/>
                    </a:srgb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1" name="Oval 12"/>
                  <p:cNvSpPr>
                    <a:spLocks noChangeArrowheads="1"/>
                  </p:cNvSpPr>
                  <p:nvPr/>
                </p:nvSpPr>
                <p:spPr bwMode="gray">
                  <a:xfrm>
                    <a:off x="462" y="1725"/>
                    <a:ext cx="1062" cy="1048"/>
                  </a:xfrm>
                  <a:prstGeom prst="ellipse">
                    <a:avLst/>
                  </a:prstGeom>
                  <a:solidFill>
                    <a:schemeClr val="accent1">
                      <a:alpha val="10001"/>
                    </a:scheme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57" name="Group 13"/>
                <p:cNvGrpSpPr>
                  <a:grpSpLocks/>
                </p:cNvGrpSpPr>
                <p:nvPr/>
              </p:nvGrpSpPr>
              <p:grpSpPr bwMode="auto">
                <a:xfrm>
                  <a:off x="486" y="1748"/>
                  <a:ext cx="1026" cy="1014"/>
                  <a:chOff x="437" y="1700"/>
                  <a:chExt cx="1110" cy="1096"/>
                </a:xfrm>
              </p:grpSpPr>
              <p:sp>
                <p:nvSpPr>
                  <p:cNvPr id="58" name="Oval 14"/>
                  <p:cNvSpPr>
                    <a:spLocks noChangeArrowheads="1"/>
                  </p:cNvSpPr>
                  <p:nvPr/>
                </p:nvSpPr>
                <p:spPr bwMode="gray">
                  <a:xfrm>
                    <a:off x="437" y="1700"/>
                    <a:ext cx="1110" cy="1096"/>
                  </a:xfrm>
                  <a:prstGeom prst="ellipse">
                    <a:avLst/>
                  </a:prstGeom>
                  <a:solidFill>
                    <a:schemeClr val="accent1">
                      <a:alpha val="10001"/>
                    </a:scheme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59" name="Oval 15"/>
                  <p:cNvSpPr>
                    <a:spLocks noChangeArrowheads="1"/>
                  </p:cNvSpPr>
                  <p:nvPr/>
                </p:nvSpPr>
                <p:spPr bwMode="gray">
                  <a:xfrm>
                    <a:off x="462" y="1725"/>
                    <a:ext cx="1062" cy="1048"/>
                  </a:xfrm>
                  <a:prstGeom prst="ellipse">
                    <a:avLst/>
                  </a:prstGeom>
                  <a:solidFill>
                    <a:srgbClr val="3333CC">
                      <a:alpha val="10001"/>
                    </a:srgb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76" name="Group 30"/>
              <p:cNvGrpSpPr>
                <a:grpSpLocks/>
              </p:cNvGrpSpPr>
              <p:nvPr/>
            </p:nvGrpSpPr>
            <p:grpSpPr bwMode="auto">
              <a:xfrm>
                <a:off x="5254718" y="1789670"/>
                <a:ext cx="1437464" cy="1447800"/>
                <a:chOff x="708" y="2203"/>
                <a:chExt cx="751" cy="741"/>
              </a:xfrm>
            </p:grpSpPr>
            <p:sp>
              <p:nvSpPr>
                <p:cNvPr id="77" name="Oval 31"/>
                <p:cNvSpPr>
                  <a:spLocks noChangeArrowheads="1"/>
                </p:cNvSpPr>
                <p:nvPr/>
              </p:nvSpPr>
              <p:spPr bwMode="gray">
                <a:xfrm>
                  <a:off x="728" y="2235"/>
                  <a:ext cx="716" cy="709"/>
                </a:xfrm>
                <a:prstGeom prst="ellipse">
                  <a:avLst/>
                </a:prstGeom>
                <a:gradFill rotWithShape="1">
                  <a:gsLst>
                    <a:gs pos="0">
                      <a:schemeClr val="accent1"/>
                    </a:gs>
                    <a:gs pos="100000">
                      <a:schemeClr val="accent1">
                        <a:gamma/>
                        <a:shade val="31765"/>
                        <a:invGamma/>
                      </a:schemeClr>
                    </a:gs>
                  </a:gsLst>
                  <a:lin ang="5400000" scaled="1"/>
                </a:gradFill>
                <a:ln w="38100" algn="ctr">
                  <a:solidFill>
                    <a:srgbClr val="F8F8F8">
                      <a:alpha val="8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vi-VN"/>
                </a:p>
              </p:txBody>
            </p:sp>
            <p:pic>
              <p:nvPicPr>
                <p:cNvPr id="78" name="Picture 32"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708" y="2203"/>
                  <a:ext cx="751" cy="644"/>
                </a:xfrm>
                <a:prstGeom prst="rect">
                  <a:avLst/>
                </a:prstGeom>
                <a:noFill/>
                <a:extLst>
                  <a:ext uri="{909E8E84-426E-40DD-AFC4-6F175D3DCCD1}">
                    <a14:hiddenFill xmlns:a14="http://schemas.microsoft.com/office/drawing/2010/main">
                      <a:solidFill>
                        <a:srgbClr val="FFFFFF"/>
                      </a:solidFill>
                    </a14:hiddenFill>
                  </a:ext>
                </a:extLst>
              </p:spPr>
            </p:pic>
          </p:grpSp>
          <p:sp>
            <p:nvSpPr>
              <p:cNvPr id="79" name="Rectangle 33"/>
              <p:cNvSpPr>
                <a:spLocks noChangeArrowheads="1"/>
              </p:cNvSpPr>
              <p:nvPr/>
            </p:nvSpPr>
            <p:spPr bwMode="gray">
              <a:xfrm>
                <a:off x="5282722" y="2007889"/>
                <a:ext cx="1421908" cy="76944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4400" b="1">
                    <a:solidFill>
                      <a:srgbClr val="F8F8F8"/>
                    </a:solidFill>
                  </a:rPr>
                  <a:t>2</a:t>
                </a:r>
              </a:p>
            </p:txBody>
          </p:sp>
        </p:grpSp>
        <p:sp>
          <p:nvSpPr>
            <p:cNvPr id="52" name="Text Box 6"/>
            <p:cNvSpPr txBox="1">
              <a:spLocks noChangeArrowheads="1"/>
            </p:cNvSpPr>
            <p:nvPr/>
          </p:nvSpPr>
          <p:spPr bwMode="gray">
            <a:xfrm>
              <a:off x="3589027" y="1143000"/>
              <a:ext cx="5554973"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2400" smtClean="0">
                  <a:latin typeface="Times New Roman" pitchFamily="18" charset="0"/>
                  <a:cs typeface="Times New Roman" pitchFamily="18" charset="0"/>
                </a:rPr>
                <a:t>Hoàn thiện </a:t>
              </a:r>
              <a:r>
                <a:rPr lang="en-US" sz="2400" smtClean="0">
                  <a:latin typeface="Times New Roman" pitchFamily="18" charset="0"/>
                  <a:cs typeface="Times New Roman" pitchFamily="18" charset="0"/>
                </a:rPr>
                <a:t>Q</a:t>
              </a:r>
              <a:r>
                <a:rPr lang="vi-VN" sz="2400" smtClean="0">
                  <a:latin typeface="Times New Roman" pitchFamily="18" charset="0"/>
                  <a:cs typeface="Times New Roman" pitchFamily="18" charset="0"/>
                </a:rPr>
                <a:t>uy chế </a:t>
              </a:r>
              <a:r>
                <a:rPr lang="en-US" sz="2400" smtClean="0">
                  <a:latin typeface="Times New Roman" pitchFamily="18" charset="0"/>
                  <a:cs typeface="Times New Roman" pitchFamily="18" charset="0"/>
                </a:rPr>
                <a:t>tổ chức </a:t>
              </a:r>
              <a:r>
                <a:rPr lang="vi-VN" sz="2400" smtClean="0">
                  <a:latin typeface="Times New Roman" pitchFamily="18" charset="0"/>
                  <a:cs typeface="Times New Roman" pitchFamily="18" charset="0"/>
                </a:rPr>
                <a:t>hoạt động của nhà trường</a:t>
              </a:r>
              <a:r>
                <a:rPr lang="en-US" sz="2400" smtClean="0">
                  <a:latin typeface="Times New Roman" pitchFamily="18" charset="0"/>
                  <a:cs typeface="Times New Roman" pitchFamily="18" charset="0"/>
                </a:rPr>
                <a:t>, </a:t>
              </a:r>
              <a:r>
                <a:rPr lang="vi-VN" sz="2400" smtClean="0">
                  <a:latin typeface="Times New Roman" pitchFamily="18" charset="0"/>
                  <a:cs typeface="Times New Roman" pitchFamily="18" charset="0"/>
                </a:rPr>
                <a:t>quy định </a:t>
              </a:r>
              <a:r>
                <a:rPr lang="en-US" sz="2400" smtClean="0">
                  <a:latin typeface="Times New Roman" pitchFamily="18" charset="0"/>
                  <a:cs typeface="Times New Roman" pitchFamily="18" charset="0"/>
                </a:rPr>
                <a:t>rõ</a:t>
              </a:r>
              <a:r>
                <a:rPr lang="vi-VN" sz="2400" smtClean="0">
                  <a:latin typeface="Times New Roman" pitchFamily="18" charset="0"/>
                  <a:cs typeface="Times New Roman" pitchFamily="18" charset="0"/>
                </a:rPr>
                <a:t> chức năng nhiệm vụ của các đơn vị</a:t>
              </a:r>
              <a:endParaRPr lang="en-US" sz="2400" smtClean="0">
                <a:latin typeface="Times New Roman" pitchFamily="18" charset="0"/>
                <a:cs typeface="Times New Roman" pitchFamily="18" charset="0"/>
              </a:endParaRPr>
            </a:p>
          </p:txBody>
        </p:sp>
      </p:grpSp>
      <p:grpSp>
        <p:nvGrpSpPr>
          <p:cNvPr id="119" name="Group 118"/>
          <p:cNvGrpSpPr/>
          <p:nvPr/>
        </p:nvGrpSpPr>
        <p:grpSpPr>
          <a:xfrm>
            <a:off x="76199" y="1143000"/>
            <a:ext cx="3810001" cy="3046988"/>
            <a:chOff x="76199" y="1143000"/>
            <a:chExt cx="3810001" cy="3046988"/>
          </a:xfrm>
        </p:grpSpPr>
        <p:sp>
          <p:nvSpPr>
            <p:cNvPr id="53" name="Text Box 7"/>
            <p:cNvSpPr txBox="1">
              <a:spLocks noChangeArrowheads="1"/>
            </p:cNvSpPr>
            <p:nvPr/>
          </p:nvSpPr>
          <p:spPr bwMode="gray">
            <a:xfrm>
              <a:off x="76199" y="1143000"/>
              <a:ext cx="247124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2400" smtClean="0">
                  <a:latin typeface="Times New Roman" pitchFamily="18" charset="0"/>
                  <a:cs typeface="Times New Roman" pitchFamily="18" charset="0"/>
                </a:rPr>
                <a:t>Hoàn thiện </a:t>
              </a:r>
              <a:r>
                <a:rPr lang="en-US" sz="2400" smtClean="0">
                  <a:latin typeface="Times New Roman" pitchFamily="18" charset="0"/>
                  <a:cs typeface="Times New Roman" pitchFamily="18" charset="0"/>
                </a:rPr>
                <a:t>Q</a:t>
              </a:r>
              <a:r>
                <a:rPr lang="vi-VN" sz="2400" smtClean="0">
                  <a:latin typeface="Times New Roman" pitchFamily="18" charset="0"/>
                  <a:cs typeface="Times New Roman" pitchFamily="18" charset="0"/>
                </a:rPr>
                <a:t>uy chế </a:t>
              </a:r>
              <a:r>
                <a:rPr lang="en-US" sz="2400" smtClean="0">
                  <a:latin typeface="Times New Roman" pitchFamily="18" charset="0"/>
                  <a:cs typeface="Times New Roman" pitchFamily="18" charset="0"/>
                </a:rPr>
                <a:t>phối hợp công tác</a:t>
              </a:r>
              <a:r>
                <a:rPr lang="vi-VN" sz="2400" smtClean="0">
                  <a:latin typeface="Times New Roman" pitchFamily="18" charset="0"/>
                  <a:cs typeface="Times New Roman" pitchFamily="18" charset="0"/>
                </a:rPr>
                <a:t> của Ban Giám hiệu và </a:t>
              </a:r>
              <a:r>
                <a:rPr lang="en-US" sz="2400" smtClean="0">
                  <a:latin typeface="Times New Roman" pitchFamily="18" charset="0"/>
                  <a:cs typeface="Times New Roman" pitchFamily="18" charset="0"/>
                </a:rPr>
                <a:t>Q</a:t>
              </a:r>
              <a:r>
                <a:rPr lang="vi-VN" sz="2400" smtClean="0">
                  <a:latin typeface="Times New Roman" pitchFamily="18" charset="0"/>
                  <a:cs typeface="Times New Roman" pitchFamily="18" charset="0"/>
                </a:rPr>
                <a:t>uy chế </a:t>
              </a:r>
              <a:r>
                <a:rPr lang="en-US" sz="2400" smtClean="0">
                  <a:latin typeface="Times New Roman" pitchFamily="18" charset="0"/>
                  <a:cs typeface="Times New Roman" pitchFamily="18" charset="0"/>
                </a:rPr>
                <a:t>làm việc</a:t>
              </a:r>
              <a:r>
                <a:rPr lang="vi-VN" sz="2400" smtClean="0">
                  <a:latin typeface="Times New Roman" pitchFamily="18" charset="0"/>
                  <a:cs typeface="Times New Roman" pitchFamily="18" charset="0"/>
                </a:rPr>
                <a:t> của nhà trường nhằm nâng cao chất lượng và hiệu quả công </a:t>
              </a:r>
              <a:r>
                <a:rPr lang="en-US" sz="2400" smtClean="0">
                  <a:latin typeface="Times New Roman" pitchFamily="18" charset="0"/>
                  <a:cs typeface="Times New Roman" pitchFamily="18" charset="0"/>
                </a:rPr>
                <a:t>tác</a:t>
              </a:r>
            </a:p>
          </p:txBody>
        </p:sp>
        <p:grpSp>
          <p:nvGrpSpPr>
            <p:cNvPr id="110" name="Group 109"/>
            <p:cNvGrpSpPr/>
            <p:nvPr/>
          </p:nvGrpSpPr>
          <p:grpSpPr>
            <a:xfrm>
              <a:off x="2516595" y="2169956"/>
              <a:ext cx="1369605" cy="1335244"/>
              <a:chOff x="2085402" y="1703544"/>
              <a:chExt cx="1548351" cy="1612900"/>
            </a:xfrm>
          </p:grpSpPr>
          <p:grpSp>
            <p:nvGrpSpPr>
              <p:cNvPr id="62" name="Group 16"/>
              <p:cNvGrpSpPr>
                <a:grpSpLocks/>
              </p:cNvGrpSpPr>
              <p:nvPr/>
            </p:nvGrpSpPr>
            <p:grpSpPr bwMode="auto">
              <a:xfrm>
                <a:off x="2085402" y="1703544"/>
                <a:ext cx="1548351" cy="1612900"/>
                <a:chOff x="437" y="1700"/>
                <a:chExt cx="1110" cy="1096"/>
              </a:xfrm>
            </p:grpSpPr>
            <p:grpSp>
              <p:nvGrpSpPr>
                <p:cNvPr id="63" name="Group 17"/>
                <p:cNvGrpSpPr>
                  <a:grpSpLocks/>
                </p:cNvGrpSpPr>
                <p:nvPr/>
              </p:nvGrpSpPr>
              <p:grpSpPr bwMode="auto">
                <a:xfrm>
                  <a:off x="437" y="1700"/>
                  <a:ext cx="1110" cy="1096"/>
                  <a:chOff x="437" y="1700"/>
                  <a:chExt cx="1110" cy="1096"/>
                </a:xfrm>
              </p:grpSpPr>
              <p:sp>
                <p:nvSpPr>
                  <p:cNvPr id="67" name="Oval 18"/>
                  <p:cNvSpPr>
                    <a:spLocks noChangeArrowheads="1"/>
                  </p:cNvSpPr>
                  <p:nvPr/>
                </p:nvSpPr>
                <p:spPr bwMode="gray">
                  <a:xfrm>
                    <a:off x="437" y="1700"/>
                    <a:ext cx="1110" cy="1096"/>
                  </a:xfrm>
                  <a:prstGeom prst="ellipse">
                    <a:avLst/>
                  </a:prstGeom>
                  <a:solidFill>
                    <a:schemeClr val="accent2">
                      <a:alpha val="10001"/>
                    </a:scheme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8" name="Oval 19"/>
                  <p:cNvSpPr>
                    <a:spLocks noChangeArrowheads="1"/>
                  </p:cNvSpPr>
                  <p:nvPr/>
                </p:nvSpPr>
                <p:spPr bwMode="gray">
                  <a:xfrm>
                    <a:off x="462" y="1725"/>
                    <a:ext cx="1062" cy="1048"/>
                  </a:xfrm>
                  <a:prstGeom prst="ellipse">
                    <a:avLst/>
                  </a:prstGeom>
                  <a:solidFill>
                    <a:schemeClr val="accent2">
                      <a:alpha val="10001"/>
                    </a:scheme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64" name="Group 20"/>
                <p:cNvGrpSpPr>
                  <a:grpSpLocks/>
                </p:cNvGrpSpPr>
                <p:nvPr/>
              </p:nvGrpSpPr>
              <p:grpSpPr bwMode="auto">
                <a:xfrm>
                  <a:off x="486" y="1748"/>
                  <a:ext cx="1026" cy="1014"/>
                  <a:chOff x="437" y="1700"/>
                  <a:chExt cx="1110" cy="1096"/>
                </a:xfrm>
              </p:grpSpPr>
              <p:sp>
                <p:nvSpPr>
                  <p:cNvPr id="65" name="Oval 21"/>
                  <p:cNvSpPr>
                    <a:spLocks noChangeArrowheads="1"/>
                  </p:cNvSpPr>
                  <p:nvPr/>
                </p:nvSpPr>
                <p:spPr bwMode="gray">
                  <a:xfrm>
                    <a:off x="437" y="1700"/>
                    <a:ext cx="1110" cy="1096"/>
                  </a:xfrm>
                  <a:prstGeom prst="ellipse">
                    <a:avLst/>
                  </a:prstGeom>
                  <a:solidFill>
                    <a:schemeClr val="accent2">
                      <a:alpha val="10001"/>
                    </a:scheme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66" name="Oval 22"/>
                  <p:cNvSpPr>
                    <a:spLocks noChangeArrowheads="1"/>
                  </p:cNvSpPr>
                  <p:nvPr/>
                </p:nvSpPr>
                <p:spPr bwMode="gray">
                  <a:xfrm>
                    <a:off x="462" y="1725"/>
                    <a:ext cx="1062" cy="1048"/>
                  </a:xfrm>
                  <a:prstGeom prst="ellipse">
                    <a:avLst/>
                  </a:prstGeom>
                  <a:solidFill>
                    <a:schemeClr val="accent2">
                      <a:alpha val="10001"/>
                    </a:scheme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80" name="Group 34"/>
              <p:cNvGrpSpPr>
                <a:grpSpLocks/>
              </p:cNvGrpSpPr>
              <p:nvPr/>
            </p:nvGrpSpPr>
            <p:grpSpPr bwMode="auto">
              <a:xfrm>
                <a:off x="2153180" y="1765456"/>
                <a:ext cx="1391709" cy="1447800"/>
                <a:chOff x="708" y="2203"/>
                <a:chExt cx="751" cy="741"/>
              </a:xfrm>
            </p:grpSpPr>
            <p:sp>
              <p:nvSpPr>
                <p:cNvPr id="81" name="Oval 35"/>
                <p:cNvSpPr>
                  <a:spLocks noChangeArrowheads="1"/>
                </p:cNvSpPr>
                <p:nvPr/>
              </p:nvSpPr>
              <p:spPr bwMode="gray">
                <a:xfrm>
                  <a:off x="728" y="2235"/>
                  <a:ext cx="716" cy="709"/>
                </a:xfrm>
                <a:prstGeom prst="ellipse">
                  <a:avLst/>
                </a:prstGeom>
                <a:gradFill rotWithShape="1">
                  <a:gsLst>
                    <a:gs pos="0">
                      <a:schemeClr val="accent2"/>
                    </a:gs>
                    <a:gs pos="100000">
                      <a:schemeClr val="accent2">
                        <a:gamma/>
                        <a:shade val="31765"/>
                        <a:invGamma/>
                      </a:schemeClr>
                    </a:gs>
                  </a:gsLst>
                  <a:lin ang="5400000" scaled="1"/>
                </a:gradFill>
                <a:ln w="38100" algn="ctr">
                  <a:solidFill>
                    <a:srgbClr val="F8F8F8">
                      <a:alpha val="8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vi-VN"/>
                </a:p>
              </p:txBody>
            </p:sp>
            <p:pic>
              <p:nvPicPr>
                <p:cNvPr id="82" name="Picture 36"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708" y="2203"/>
                  <a:ext cx="751" cy="644"/>
                </a:xfrm>
                <a:prstGeom prst="rect">
                  <a:avLst/>
                </a:prstGeom>
                <a:noFill/>
                <a:extLst>
                  <a:ext uri="{909E8E84-426E-40DD-AFC4-6F175D3DCCD1}">
                    <a14:hiddenFill xmlns:a14="http://schemas.microsoft.com/office/drawing/2010/main">
                      <a:solidFill>
                        <a:srgbClr val="FFFFFF"/>
                      </a:solidFill>
                    </a14:hiddenFill>
                  </a:ext>
                </a:extLst>
              </p:spPr>
            </p:pic>
          </p:grpSp>
          <p:sp>
            <p:nvSpPr>
              <p:cNvPr id="83" name="Rectangle 37"/>
              <p:cNvSpPr>
                <a:spLocks noChangeArrowheads="1"/>
              </p:cNvSpPr>
              <p:nvPr/>
            </p:nvSpPr>
            <p:spPr bwMode="gray">
              <a:xfrm>
                <a:off x="2183074" y="2038647"/>
                <a:ext cx="1376647" cy="76944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4400" b="1">
                    <a:solidFill>
                      <a:srgbClr val="F8F8F8"/>
                    </a:solidFill>
                  </a:rPr>
                  <a:t>1</a:t>
                </a:r>
              </a:p>
            </p:txBody>
          </p:sp>
        </p:grpSp>
      </p:grpSp>
      <p:grpSp>
        <p:nvGrpSpPr>
          <p:cNvPr id="121" name="Group 120"/>
          <p:cNvGrpSpPr/>
          <p:nvPr/>
        </p:nvGrpSpPr>
        <p:grpSpPr>
          <a:xfrm>
            <a:off x="5257800" y="3811012"/>
            <a:ext cx="3914914" cy="3046988"/>
            <a:chOff x="5305286" y="3798209"/>
            <a:chExt cx="3914914" cy="3046988"/>
          </a:xfrm>
        </p:grpSpPr>
        <p:sp>
          <p:nvSpPr>
            <p:cNvPr id="54" name="Text Box 8"/>
            <p:cNvSpPr txBox="1">
              <a:spLocks noChangeArrowheads="1"/>
            </p:cNvSpPr>
            <p:nvPr/>
          </p:nvSpPr>
          <p:spPr bwMode="gray">
            <a:xfrm>
              <a:off x="6605842" y="3798209"/>
              <a:ext cx="2614358"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vi-VN" sz="2400" smtClean="0">
                  <a:latin typeface="Times New Roman" pitchFamily="18" charset="0"/>
                  <a:cs typeface="Times New Roman" pitchFamily="18" charset="0"/>
                </a:rPr>
                <a:t>Tăng cường phân cấp quản lý cho các đơn vị </a:t>
              </a:r>
              <a:r>
                <a:rPr lang="en-US" sz="2400" smtClean="0">
                  <a:latin typeface="Times New Roman" pitchFamily="18" charset="0"/>
                  <a:cs typeface="Times New Roman" pitchFamily="18" charset="0"/>
                </a:rPr>
                <a:t>trực </a:t>
              </a:r>
              <a:r>
                <a:rPr lang="vi-VN" sz="2400" smtClean="0">
                  <a:latin typeface="Times New Roman" pitchFamily="18" charset="0"/>
                  <a:cs typeface="Times New Roman" pitchFamily="18" charset="0"/>
                </a:rPr>
                <a:t>thuộc trường nhằm phát huy tính chủ động, sáng tạo, tự chịu trách nhiệm của các đơn vị </a:t>
              </a:r>
              <a:r>
                <a:rPr lang="en-US" sz="2400" smtClean="0">
                  <a:latin typeface="Times New Roman" pitchFamily="18" charset="0"/>
                  <a:cs typeface="Times New Roman" pitchFamily="18" charset="0"/>
                </a:rPr>
                <a:t>và </a:t>
              </a:r>
              <a:r>
                <a:rPr lang="vi-VN" sz="2400" smtClean="0">
                  <a:latin typeface="Times New Roman" pitchFamily="18" charset="0"/>
                  <a:cs typeface="Times New Roman" pitchFamily="18" charset="0"/>
                </a:rPr>
                <a:t>cá nhân</a:t>
              </a:r>
              <a:endParaRPr lang="en-US" sz="2400" smtClean="0">
                <a:latin typeface="Times New Roman" pitchFamily="18" charset="0"/>
                <a:cs typeface="Times New Roman" pitchFamily="18" charset="0"/>
              </a:endParaRPr>
            </a:p>
          </p:txBody>
        </p:sp>
        <p:grpSp>
          <p:nvGrpSpPr>
            <p:cNvPr id="113" name="Group 112"/>
            <p:cNvGrpSpPr/>
            <p:nvPr/>
          </p:nvGrpSpPr>
          <p:grpSpPr>
            <a:xfrm>
              <a:off x="5305286" y="3962400"/>
              <a:ext cx="1476515" cy="1488465"/>
              <a:chOff x="4987380" y="4019625"/>
              <a:chExt cx="1631950" cy="1612900"/>
            </a:xfrm>
          </p:grpSpPr>
          <p:grpSp>
            <p:nvGrpSpPr>
              <p:cNvPr id="69" name="Group 23"/>
              <p:cNvGrpSpPr>
                <a:grpSpLocks/>
              </p:cNvGrpSpPr>
              <p:nvPr/>
            </p:nvGrpSpPr>
            <p:grpSpPr bwMode="auto">
              <a:xfrm>
                <a:off x="4987380" y="4019625"/>
                <a:ext cx="1631950" cy="1612900"/>
                <a:chOff x="437" y="1700"/>
                <a:chExt cx="1110" cy="1096"/>
              </a:xfrm>
            </p:grpSpPr>
            <p:grpSp>
              <p:nvGrpSpPr>
                <p:cNvPr id="70" name="Group 24"/>
                <p:cNvGrpSpPr>
                  <a:grpSpLocks/>
                </p:cNvGrpSpPr>
                <p:nvPr/>
              </p:nvGrpSpPr>
              <p:grpSpPr bwMode="auto">
                <a:xfrm>
                  <a:off x="437" y="1700"/>
                  <a:ext cx="1110" cy="1096"/>
                  <a:chOff x="437" y="1700"/>
                  <a:chExt cx="1110" cy="1096"/>
                </a:xfrm>
              </p:grpSpPr>
              <p:sp>
                <p:nvSpPr>
                  <p:cNvPr id="74" name="Oval 25"/>
                  <p:cNvSpPr>
                    <a:spLocks noChangeArrowheads="1"/>
                  </p:cNvSpPr>
                  <p:nvPr/>
                </p:nvSpPr>
                <p:spPr bwMode="gray">
                  <a:xfrm>
                    <a:off x="437" y="1700"/>
                    <a:ext cx="1110" cy="1096"/>
                  </a:xfrm>
                  <a:prstGeom prst="ellipse">
                    <a:avLst/>
                  </a:prstGeom>
                  <a:solidFill>
                    <a:schemeClr val="hlink">
                      <a:alpha val="10001"/>
                    </a:scheme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5" name="Oval 26"/>
                  <p:cNvSpPr>
                    <a:spLocks noChangeArrowheads="1"/>
                  </p:cNvSpPr>
                  <p:nvPr/>
                </p:nvSpPr>
                <p:spPr bwMode="gray">
                  <a:xfrm>
                    <a:off x="462" y="1725"/>
                    <a:ext cx="1062" cy="1048"/>
                  </a:xfrm>
                  <a:prstGeom prst="ellipse">
                    <a:avLst/>
                  </a:prstGeom>
                  <a:solidFill>
                    <a:srgbClr val="817E00">
                      <a:alpha val="10001"/>
                    </a:srgb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71" name="Group 27"/>
                <p:cNvGrpSpPr>
                  <a:grpSpLocks/>
                </p:cNvGrpSpPr>
                <p:nvPr/>
              </p:nvGrpSpPr>
              <p:grpSpPr bwMode="auto">
                <a:xfrm>
                  <a:off x="486" y="1748"/>
                  <a:ext cx="1026" cy="1014"/>
                  <a:chOff x="437" y="1700"/>
                  <a:chExt cx="1110" cy="1096"/>
                </a:xfrm>
              </p:grpSpPr>
              <p:sp>
                <p:nvSpPr>
                  <p:cNvPr id="72" name="Oval 28"/>
                  <p:cNvSpPr>
                    <a:spLocks noChangeArrowheads="1"/>
                  </p:cNvSpPr>
                  <p:nvPr/>
                </p:nvSpPr>
                <p:spPr bwMode="gray">
                  <a:xfrm>
                    <a:off x="437" y="1700"/>
                    <a:ext cx="1110" cy="1096"/>
                  </a:xfrm>
                  <a:prstGeom prst="ellipse">
                    <a:avLst/>
                  </a:prstGeom>
                  <a:solidFill>
                    <a:srgbClr val="817E00">
                      <a:alpha val="10001"/>
                    </a:srgb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3" name="Oval 29"/>
                  <p:cNvSpPr>
                    <a:spLocks noChangeArrowheads="1"/>
                  </p:cNvSpPr>
                  <p:nvPr/>
                </p:nvSpPr>
                <p:spPr bwMode="gray">
                  <a:xfrm>
                    <a:off x="462" y="1725"/>
                    <a:ext cx="1062" cy="1048"/>
                  </a:xfrm>
                  <a:prstGeom prst="ellipse">
                    <a:avLst/>
                  </a:prstGeom>
                  <a:solidFill>
                    <a:srgbClr val="817E00">
                      <a:alpha val="10001"/>
                    </a:srgbClr>
                  </a:solidFill>
                  <a:ln>
                    <a:noFill/>
                  </a:ln>
                  <a:effectLst/>
                  <a:extLst>
                    <a:ext uri="{91240B29-F687-4F45-9708-019B960494DF}">
                      <a14:hiddenLine xmlns:a14="http://schemas.microsoft.com/office/drawing/2010/main" w="57150">
                        <a:solidFill>
                          <a:srgbClr val="FF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grpSp>
            <p:nvGrpSpPr>
              <p:cNvPr id="84" name="Group 38"/>
              <p:cNvGrpSpPr>
                <a:grpSpLocks/>
              </p:cNvGrpSpPr>
              <p:nvPr/>
            </p:nvGrpSpPr>
            <p:grpSpPr bwMode="auto">
              <a:xfrm>
                <a:off x="5088980" y="4081537"/>
                <a:ext cx="1466850" cy="1447800"/>
                <a:chOff x="708" y="2203"/>
                <a:chExt cx="751" cy="741"/>
              </a:xfrm>
            </p:grpSpPr>
            <p:sp>
              <p:nvSpPr>
                <p:cNvPr id="85" name="Oval 39"/>
                <p:cNvSpPr>
                  <a:spLocks noChangeArrowheads="1"/>
                </p:cNvSpPr>
                <p:nvPr/>
              </p:nvSpPr>
              <p:spPr bwMode="gray">
                <a:xfrm>
                  <a:off x="728" y="2235"/>
                  <a:ext cx="716" cy="709"/>
                </a:xfrm>
                <a:prstGeom prst="ellipse">
                  <a:avLst/>
                </a:prstGeom>
                <a:gradFill rotWithShape="1">
                  <a:gsLst>
                    <a:gs pos="0">
                      <a:srgbClr val="0099CC"/>
                    </a:gs>
                    <a:gs pos="100000">
                      <a:srgbClr val="0099CC">
                        <a:gamma/>
                        <a:shade val="31765"/>
                        <a:invGamma/>
                      </a:srgbClr>
                    </a:gs>
                  </a:gsLst>
                  <a:lin ang="5400000" scaled="1"/>
                </a:gradFill>
                <a:ln w="38100" algn="ctr">
                  <a:solidFill>
                    <a:srgbClr val="F8F8F8">
                      <a:alpha val="8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vi-VN"/>
                </a:p>
              </p:txBody>
            </p:sp>
            <p:pic>
              <p:nvPicPr>
                <p:cNvPr id="86" name="Picture 40"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708" y="2203"/>
                  <a:ext cx="751" cy="64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87" name="Group 41"/>
              <p:cNvGrpSpPr>
                <a:grpSpLocks/>
              </p:cNvGrpSpPr>
              <p:nvPr/>
            </p:nvGrpSpPr>
            <p:grpSpPr bwMode="auto">
              <a:xfrm>
                <a:off x="5067610" y="4081537"/>
                <a:ext cx="1466849" cy="1447800"/>
                <a:chOff x="706" y="2203"/>
                <a:chExt cx="751" cy="741"/>
              </a:xfrm>
            </p:grpSpPr>
            <p:sp>
              <p:nvSpPr>
                <p:cNvPr id="88" name="Oval 42"/>
                <p:cNvSpPr>
                  <a:spLocks noChangeArrowheads="1"/>
                </p:cNvSpPr>
                <p:nvPr/>
              </p:nvSpPr>
              <p:spPr bwMode="gray">
                <a:xfrm>
                  <a:off x="728" y="2235"/>
                  <a:ext cx="716" cy="709"/>
                </a:xfrm>
                <a:prstGeom prst="ellipse">
                  <a:avLst/>
                </a:prstGeom>
                <a:gradFill rotWithShape="1">
                  <a:gsLst>
                    <a:gs pos="0">
                      <a:schemeClr val="hlink"/>
                    </a:gs>
                    <a:gs pos="100000">
                      <a:schemeClr val="hlink">
                        <a:gamma/>
                        <a:shade val="31765"/>
                        <a:invGamma/>
                      </a:schemeClr>
                    </a:gs>
                  </a:gsLst>
                  <a:lin ang="5400000" scaled="1"/>
                </a:gradFill>
                <a:ln w="38100" algn="ctr">
                  <a:solidFill>
                    <a:srgbClr val="F8F8F8">
                      <a:alpha val="8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vi-VN"/>
                </a:p>
              </p:txBody>
            </p:sp>
            <p:pic>
              <p:nvPicPr>
                <p:cNvPr id="89" name="Picture 43"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706" y="2203"/>
                  <a:ext cx="751" cy="644"/>
                </a:xfrm>
                <a:prstGeom prst="rect">
                  <a:avLst/>
                </a:prstGeom>
                <a:noFill/>
                <a:extLst>
                  <a:ext uri="{909E8E84-426E-40DD-AFC4-6F175D3DCCD1}">
                    <a14:hiddenFill xmlns:a14="http://schemas.microsoft.com/office/drawing/2010/main">
                      <a:solidFill>
                        <a:srgbClr val="FFFFFF"/>
                      </a:solidFill>
                    </a14:hiddenFill>
                  </a:ext>
                </a:extLst>
              </p:spPr>
            </p:pic>
          </p:grpSp>
          <p:sp>
            <p:nvSpPr>
              <p:cNvPr id="90" name="Rectangle 44"/>
              <p:cNvSpPr>
                <a:spLocks noChangeArrowheads="1"/>
              </p:cNvSpPr>
              <p:nvPr/>
            </p:nvSpPr>
            <p:spPr bwMode="gray">
              <a:xfrm>
                <a:off x="5073105" y="4374463"/>
                <a:ext cx="1450975" cy="769441"/>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4400" b="1">
                    <a:solidFill>
                      <a:srgbClr val="F8F8F8"/>
                    </a:solidFill>
                  </a:rPr>
                  <a:t>3</a:t>
                </a:r>
              </a:p>
            </p:txBody>
          </p:sp>
        </p:grpSp>
      </p:grpSp>
      <p:grpSp>
        <p:nvGrpSpPr>
          <p:cNvPr id="122" name="Group 121"/>
          <p:cNvGrpSpPr/>
          <p:nvPr/>
        </p:nvGrpSpPr>
        <p:grpSpPr>
          <a:xfrm>
            <a:off x="0" y="4038600"/>
            <a:ext cx="5638799" cy="2852763"/>
            <a:chOff x="0" y="4038600"/>
            <a:chExt cx="5638799" cy="2852763"/>
          </a:xfrm>
        </p:grpSpPr>
        <p:sp>
          <p:nvSpPr>
            <p:cNvPr id="92" name="Text Box 8"/>
            <p:cNvSpPr txBox="1">
              <a:spLocks noChangeArrowheads="1"/>
            </p:cNvSpPr>
            <p:nvPr/>
          </p:nvSpPr>
          <p:spPr bwMode="gray">
            <a:xfrm>
              <a:off x="0" y="5321703"/>
              <a:ext cx="5638799"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r>
                <a:rPr lang="en-US" sz="2400" smtClean="0">
                  <a:latin typeface="Times New Roman" pitchFamily="18" charset="0"/>
                  <a:cs typeface="Times New Roman" pitchFamily="18" charset="0"/>
                </a:rPr>
                <a:t>Hoàn chỉnh</a:t>
              </a:r>
              <a:r>
                <a:rPr lang="vi-VN" sz="2400" smtClean="0">
                  <a:latin typeface="Times New Roman" pitchFamily="18" charset="0"/>
                  <a:cs typeface="Times New Roman" pitchFamily="18" charset="0"/>
                </a:rPr>
                <a:t> các quy chế</a:t>
              </a:r>
              <a:r>
                <a:rPr lang="en-US" sz="2400" smtClean="0">
                  <a:latin typeface="Times New Roman" pitchFamily="18" charset="0"/>
                  <a:cs typeface="Times New Roman" pitchFamily="18" charset="0"/>
                </a:rPr>
                <a:t>,</a:t>
              </a:r>
              <a:r>
                <a:rPr lang="vi-VN" sz="2400" smtClean="0">
                  <a:latin typeface="Times New Roman" pitchFamily="18" charset="0"/>
                  <a:cs typeface="Times New Roman" pitchFamily="18" charset="0"/>
                </a:rPr>
                <a:t> quy định của Trường</a:t>
              </a:r>
              <a:r>
                <a:rPr lang="en-US" sz="2400" smtClean="0">
                  <a:latin typeface="Times New Roman" pitchFamily="18" charset="0"/>
                  <a:cs typeface="Times New Roman" pitchFamily="18" charset="0"/>
                </a:rPr>
                <a:t>. Triển khai ứng dụng </a:t>
              </a:r>
              <a:r>
                <a:rPr lang="vi-VN" sz="2400" smtClean="0">
                  <a:latin typeface="Times New Roman" pitchFamily="18" charset="0"/>
                  <a:cs typeface="Times New Roman" pitchFamily="18" charset="0"/>
                </a:rPr>
                <a:t>hệ thống quản lý hành chính điện tử để </a:t>
              </a:r>
              <a:r>
                <a:rPr lang="en-US" sz="2400" smtClean="0">
                  <a:latin typeface="Times New Roman" pitchFamily="18" charset="0"/>
                  <a:cs typeface="Times New Roman" pitchFamily="18" charset="0"/>
                </a:rPr>
                <a:t>giúp </a:t>
              </a:r>
              <a:r>
                <a:rPr lang="vi-VN" sz="2400" smtClean="0">
                  <a:latin typeface="Times New Roman" pitchFamily="18" charset="0"/>
                  <a:cs typeface="Times New Roman" pitchFamily="18" charset="0"/>
                </a:rPr>
                <a:t>công tác quản lý </a:t>
              </a:r>
              <a:r>
                <a:rPr lang="en-US" sz="2400" smtClean="0">
                  <a:latin typeface="Times New Roman" pitchFamily="18" charset="0"/>
                  <a:cs typeface="Times New Roman" pitchFamily="18" charset="0"/>
                </a:rPr>
                <a:t>nhà t</a:t>
              </a:r>
              <a:r>
                <a:rPr lang="vi-VN" sz="2400" smtClean="0">
                  <a:latin typeface="Times New Roman" pitchFamily="18" charset="0"/>
                  <a:cs typeface="Times New Roman" pitchFamily="18" charset="0"/>
                </a:rPr>
                <a:t>rường đạt hiệu quả </a:t>
              </a:r>
              <a:r>
                <a:rPr lang="en-US" sz="2400" smtClean="0">
                  <a:latin typeface="Times New Roman" pitchFamily="18" charset="0"/>
                  <a:cs typeface="Times New Roman" pitchFamily="18" charset="0"/>
                </a:rPr>
                <a:t>tốt </a:t>
              </a:r>
              <a:r>
                <a:rPr lang="vi-VN" sz="2400" smtClean="0">
                  <a:latin typeface="Times New Roman" pitchFamily="18" charset="0"/>
                  <a:cs typeface="Times New Roman" pitchFamily="18" charset="0"/>
                </a:rPr>
                <a:t>nhất</a:t>
              </a:r>
              <a:endParaRPr lang="vi-VN" sz="2400">
                <a:latin typeface="Times New Roman" pitchFamily="18" charset="0"/>
                <a:cs typeface="Times New Roman" pitchFamily="18" charset="0"/>
              </a:endParaRPr>
            </a:p>
          </p:txBody>
        </p:sp>
        <p:grpSp>
          <p:nvGrpSpPr>
            <p:cNvPr id="116" name="Group 115"/>
            <p:cNvGrpSpPr/>
            <p:nvPr/>
          </p:nvGrpSpPr>
          <p:grpSpPr>
            <a:xfrm>
              <a:off x="2689412" y="4038600"/>
              <a:ext cx="1353821" cy="1298882"/>
              <a:chOff x="2438400" y="4207490"/>
              <a:chExt cx="1380898" cy="1298882"/>
            </a:xfrm>
          </p:grpSpPr>
          <p:grpSp>
            <p:nvGrpSpPr>
              <p:cNvPr id="100" name="Group 38"/>
              <p:cNvGrpSpPr>
                <a:grpSpLocks/>
              </p:cNvGrpSpPr>
              <p:nvPr/>
            </p:nvGrpSpPr>
            <p:grpSpPr bwMode="auto">
              <a:xfrm>
                <a:off x="2497363" y="4207490"/>
                <a:ext cx="1321935" cy="1283103"/>
                <a:chOff x="708" y="2203"/>
                <a:chExt cx="751" cy="741"/>
              </a:xfrm>
            </p:grpSpPr>
            <p:sp>
              <p:nvSpPr>
                <p:cNvPr id="101" name="Oval 39"/>
                <p:cNvSpPr>
                  <a:spLocks noChangeArrowheads="1"/>
                </p:cNvSpPr>
                <p:nvPr/>
              </p:nvSpPr>
              <p:spPr bwMode="gray">
                <a:xfrm>
                  <a:off x="728" y="2235"/>
                  <a:ext cx="716" cy="709"/>
                </a:xfrm>
                <a:prstGeom prst="ellipse">
                  <a:avLst/>
                </a:prstGeom>
                <a:gradFill rotWithShape="1">
                  <a:gsLst>
                    <a:gs pos="0">
                      <a:srgbClr val="0099CC"/>
                    </a:gs>
                    <a:gs pos="100000">
                      <a:srgbClr val="0099CC">
                        <a:gamma/>
                        <a:shade val="31765"/>
                        <a:invGamma/>
                      </a:srgbClr>
                    </a:gs>
                  </a:gsLst>
                  <a:lin ang="5400000" scaled="1"/>
                </a:gradFill>
                <a:ln w="38100" algn="ctr">
                  <a:solidFill>
                    <a:srgbClr val="F8F8F8">
                      <a:alpha val="8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vi-VN"/>
                </a:p>
              </p:txBody>
            </p:sp>
            <p:pic>
              <p:nvPicPr>
                <p:cNvPr id="102" name="Picture 40"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708" y="2203"/>
                  <a:ext cx="751" cy="644"/>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3" name="Group 41"/>
              <p:cNvGrpSpPr>
                <a:grpSpLocks/>
              </p:cNvGrpSpPr>
              <p:nvPr/>
            </p:nvGrpSpPr>
            <p:grpSpPr bwMode="auto">
              <a:xfrm>
                <a:off x="2488065" y="4225001"/>
                <a:ext cx="1321935" cy="1281371"/>
                <a:chOff x="-646" y="1613"/>
                <a:chExt cx="751" cy="740"/>
              </a:xfrm>
            </p:grpSpPr>
            <p:sp>
              <p:nvSpPr>
                <p:cNvPr id="104" name="Oval 42"/>
                <p:cNvSpPr>
                  <a:spLocks noChangeArrowheads="1"/>
                </p:cNvSpPr>
                <p:nvPr/>
              </p:nvSpPr>
              <p:spPr bwMode="gray">
                <a:xfrm>
                  <a:off x="-628" y="1644"/>
                  <a:ext cx="716" cy="709"/>
                </a:xfrm>
                <a:prstGeom prst="ellipse">
                  <a:avLst/>
                </a:prstGeom>
                <a:gradFill flip="none" rotWithShape="1">
                  <a:gsLst>
                    <a:gs pos="0">
                      <a:srgbClr val="92D050">
                        <a:shade val="30000"/>
                        <a:satMod val="115000"/>
                      </a:srgbClr>
                    </a:gs>
                    <a:gs pos="50000">
                      <a:srgbClr val="92D050">
                        <a:shade val="67500"/>
                        <a:satMod val="115000"/>
                      </a:srgbClr>
                    </a:gs>
                    <a:gs pos="100000">
                      <a:srgbClr val="92D050">
                        <a:shade val="100000"/>
                        <a:satMod val="115000"/>
                      </a:srgbClr>
                    </a:gs>
                  </a:gsLst>
                  <a:lin ang="16200000" scaled="1"/>
                  <a:tileRect/>
                </a:gradFill>
                <a:ln w="38100" algn="ctr">
                  <a:solidFill>
                    <a:srgbClr val="F8F8F8">
                      <a:alpha val="8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vi-VN"/>
                </a:p>
              </p:txBody>
            </p:sp>
            <p:pic>
              <p:nvPicPr>
                <p:cNvPr id="105" name="Picture 43"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646" y="1613"/>
                  <a:ext cx="751" cy="644"/>
                </a:xfrm>
                <a:prstGeom prst="rect">
                  <a:avLst/>
                </a:prstGeom>
                <a:noFill/>
                <a:extLst>
                  <a:ext uri="{909E8E84-426E-40DD-AFC4-6F175D3DCCD1}">
                    <a14:hiddenFill xmlns:a14="http://schemas.microsoft.com/office/drawing/2010/main">
                      <a:solidFill>
                        <a:srgbClr val="FFFFFF"/>
                      </a:solidFill>
                    </a14:hiddenFill>
                  </a:ext>
                </a:extLst>
              </p:spPr>
            </p:pic>
          </p:grpSp>
          <p:sp>
            <p:nvSpPr>
              <p:cNvPr id="106" name="Rectangle 44"/>
              <p:cNvSpPr>
                <a:spLocks noChangeArrowheads="1"/>
              </p:cNvSpPr>
              <p:nvPr/>
            </p:nvSpPr>
            <p:spPr bwMode="gray">
              <a:xfrm>
                <a:off x="2438400" y="4499688"/>
                <a:ext cx="1307628" cy="68191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4400" b="1">
                    <a:solidFill>
                      <a:srgbClr val="F8F8F8"/>
                    </a:solidFill>
                  </a:rPr>
                  <a:t>4</a:t>
                </a:r>
              </a:p>
            </p:txBody>
          </p:sp>
        </p:grpSp>
      </p:grpSp>
      <p:sp>
        <p:nvSpPr>
          <p:cNvPr id="51" name="Text Box 5"/>
          <p:cNvSpPr txBox="1">
            <a:spLocks noChangeArrowheads="1"/>
          </p:cNvSpPr>
          <p:nvPr/>
        </p:nvSpPr>
        <p:spPr bwMode="gray">
          <a:xfrm>
            <a:off x="3589027" y="2855556"/>
            <a:ext cx="2049773" cy="156966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lgn="ctr"/>
            <a:r>
              <a:rPr lang="vi-VN" sz="24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TỔ CHỨC, NÂNG CAO NĂNG LỰC QUẢN LÝ </a:t>
            </a:r>
            <a:endParaRPr lang="vi-VN" sz="24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031800976"/>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19"/>
                                        </p:tgtEl>
                                        <p:attrNameLst>
                                          <p:attrName>style.visibility</p:attrName>
                                        </p:attrNameLst>
                                      </p:cBhvr>
                                      <p:to>
                                        <p:strVal val="visible"/>
                                      </p:to>
                                    </p:set>
                                    <p:anim calcmode="lin" valueType="num">
                                      <p:cBhvr additive="base">
                                        <p:cTn id="7" dur="500" fill="hold"/>
                                        <p:tgtEl>
                                          <p:spTgt spid="119"/>
                                        </p:tgtEl>
                                        <p:attrNameLst>
                                          <p:attrName>ppt_x</p:attrName>
                                        </p:attrNameLst>
                                      </p:cBhvr>
                                      <p:tavLst>
                                        <p:tav tm="0">
                                          <p:val>
                                            <p:strVal val="0-#ppt_w/2"/>
                                          </p:val>
                                        </p:tav>
                                        <p:tav tm="100000">
                                          <p:val>
                                            <p:strVal val="#ppt_x"/>
                                          </p:val>
                                        </p:tav>
                                      </p:tavLst>
                                    </p:anim>
                                    <p:anim calcmode="lin" valueType="num">
                                      <p:cBhvr additive="base">
                                        <p:cTn id="8" dur="500" fill="hold"/>
                                        <p:tgtEl>
                                          <p:spTgt spid="11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3" fill="hold" nodeType="afterEffect">
                                  <p:stCondLst>
                                    <p:cond delay="0"/>
                                  </p:stCondLst>
                                  <p:childTnLst>
                                    <p:set>
                                      <p:cBhvr>
                                        <p:cTn id="11" dur="1" fill="hold">
                                          <p:stCondLst>
                                            <p:cond delay="0"/>
                                          </p:stCondLst>
                                        </p:cTn>
                                        <p:tgtEl>
                                          <p:spTgt spid="120"/>
                                        </p:tgtEl>
                                        <p:attrNameLst>
                                          <p:attrName>style.visibility</p:attrName>
                                        </p:attrNameLst>
                                      </p:cBhvr>
                                      <p:to>
                                        <p:strVal val="visible"/>
                                      </p:to>
                                    </p:set>
                                    <p:anim calcmode="lin" valueType="num">
                                      <p:cBhvr additive="base">
                                        <p:cTn id="12" dur="500" fill="hold"/>
                                        <p:tgtEl>
                                          <p:spTgt spid="120"/>
                                        </p:tgtEl>
                                        <p:attrNameLst>
                                          <p:attrName>ppt_x</p:attrName>
                                        </p:attrNameLst>
                                      </p:cBhvr>
                                      <p:tavLst>
                                        <p:tav tm="0">
                                          <p:val>
                                            <p:strVal val="1+#ppt_w/2"/>
                                          </p:val>
                                        </p:tav>
                                        <p:tav tm="100000">
                                          <p:val>
                                            <p:strVal val="#ppt_x"/>
                                          </p:val>
                                        </p:tav>
                                      </p:tavLst>
                                    </p:anim>
                                    <p:anim calcmode="lin" valueType="num">
                                      <p:cBhvr additive="base">
                                        <p:cTn id="13" dur="500" fill="hold"/>
                                        <p:tgtEl>
                                          <p:spTgt spid="12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6" fill="hold" nodeType="afterEffect">
                                  <p:stCondLst>
                                    <p:cond delay="0"/>
                                  </p:stCondLst>
                                  <p:childTnLst>
                                    <p:set>
                                      <p:cBhvr>
                                        <p:cTn id="16" dur="1" fill="hold">
                                          <p:stCondLst>
                                            <p:cond delay="0"/>
                                          </p:stCondLst>
                                        </p:cTn>
                                        <p:tgtEl>
                                          <p:spTgt spid="121"/>
                                        </p:tgtEl>
                                        <p:attrNameLst>
                                          <p:attrName>style.visibility</p:attrName>
                                        </p:attrNameLst>
                                      </p:cBhvr>
                                      <p:to>
                                        <p:strVal val="visible"/>
                                      </p:to>
                                    </p:set>
                                    <p:anim calcmode="lin" valueType="num">
                                      <p:cBhvr additive="base">
                                        <p:cTn id="17" dur="500" fill="hold"/>
                                        <p:tgtEl>
                                          <p:spTgt spid="121"/>
                                        </p:tgtEl>
                                        <p:attrNameLst>
                                          <p:attrName>ppt_x</p:attrName>
                                        </p:attrNameLst>
                                      </p:cBhvr>
                                      <p:tavLst>
                                        <p:tav tm="0">
                                          <p:val>
                                            <p:strVal val="1+#ppt_w/2"/>
                                          </p:val>
                                        </p:tav>
                                        <p:tav tm="100000">
                                          <p:val>
                                            <p:strVal val="#ppt_x"/>
                                          </p:val>
                                        </p:tav>
                                      </p:tavLst>
                                    </p:anim>
                                    <p:anim calcmode="lin" valueType="num">
                                      <p:cBhvr additive="base">
                                        <p:cTn id="18" dur="500" fill="hold"/>
                                        <p:tgtEl>
                                          <p:spTgt spid="12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122"/>
                                        </p:tgtEl>
                                        <p:attrNameLst>
                                          <p:attrName>style.visibility</p:attrName>
                                        </p:attrNameLst>
                                      </p:cBhvr>
                                      <p:to>
                                        <p:strVal val="visible"/>
                                      </p:to>
                                    </p:set>
                                    <p:anim calcmode="lin" valueType="num">
                                      <p:cBhvr additive="base">
                                        <p:cTn id="22" dur="500" fill="hold"/>
                                        <p:tgtEl>
                                          <p:spTgt spid="122"/>
                                        </p:tgtEl>
                                        <p:attrNameLst>
                                          <p:attrName>ppt_x</p:attrName>
                                        </p:attrNameLst>
                                      </p:cBhvr>
                                      <p:tavLst>
                                        <p:tav tm="0">
                                          <p:val>
                                            <p:strVal val="0-#ppt_w/2"/>
                                          </p:val>
                                        </p:tav>
                                        <p:tav tm="100000">
                                          <p:val>
                                            <p:strVal val="#ppt_x"/>
                                          </p:val>
                                        </p:tav>
                                      </p:tavLst>
                                    </p:anim>
                                    <p:anim calcmode="lin" valueType="num">
                                      <p:cBhvr additive="base">
                                        <p:cTn id="23" dur="500" fill="hold"/>
                                        <p:tgtEl>
                                          <p:spTgt spid="1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p:cNvGrpSpPr/>
          <p:nvPr/>
        </p:nvGrpSpPr>
        <p:grpSpPr>
          <a:xfrm>
            <a:off x="594644" y="4798926"/>
            <a:ext cx="8396956" cy="1906674"/>
            <a:chOff x="1051843" y="4798926"/>
            <a:chExt cx="8144731" cy="1906674"/>
          </a:xfrm>
        </p:grpSpPr>
        <p:grpSp>
          <p:nvGrpSpPr>
            <p:cNvPr id="8" name="Group 10"/>
            <p:cNvGrpSpPr>
              <a:grpSpLocks/>
            </p:cNvGrpSpPr>
            <p:nvPr/>
          </p:nvGrpSpPr>
          <p:grpSpPr bwMode="auto">
            <a:xfrm>
              <a:off x="1051843" y="4798926"/>
              <a:ext cx="2802519" cy="1906674"/>
              <a:chOff x="1082" y="2355"/>
              <a:chExt cx="3406" cy="1993"/>
            </a:xfrm>
          </p:grpSpPr>
          <p:sp>
            <p:nvSpPr>
              <p:cNvPr id="9" name="Freeform 11"/>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B2B2B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0" name="Freeform 12"/>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1"/>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1" name="Freeform 13"/>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B4B4B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22" name="AutoShape 25"/>
            <p:cNvSpPr>
              <a:spLocks/>
            </p:cNvSpPr>
            <p:nvPr/>
          </p:nvSpPr>
          <p:spPr bwMode="blackWhite">
            <a:xfrm>
              <a:off x="4835817" y="5308600"/>
              <a:ext cx="4360757" cy="482600"/>
            </a:xfrm>
            <a:prstGeom prst="callout2">
              <a:avLst>
                <a:gd name="adj1" fmla="val -102631"/>
                <a:gd name="adj2" fmla="val -1962"/>
                <a:gd name="adj3" fmla="val -92103"/>
                <a:gd name="adj4" fmla="val -9482"/>
                <a:gd name="adj5" fmla="val 68045"/>
                <a:gd name="adj6" fmla="val -24889"/>
              </a:avLst>
            </a:prstGeom>
            <a:noFill/>
            <a:ln w="9525">
              <a:solidFill>
                <a:srgbClr val="000000"/>
              </a:solidFill>
              <a:miter lim="800000"/>
              <a:headEnd type="diamond" w="med" len="med"/>
              <a:tailEnd/>
            </a:ln>
            <a:effectLst/>
            <a:extLst>
              <a:ext uri="{909E8E84-426E-40DD-AFC4-6F175D3DCCD1}">
                <a14:hiddenFill xmlns:a14="http://schemas.microsoft.com/office/drawing/2010/main">
                  <a:solidFill>
                    <a:srgbClr val="0033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vi-VN" sz="2400" smtClean="0">
                  <a:latin typeface="Times New Roman" pitchFamily="18" charset="0"/>
                  <a:cs typeface="Times New Roman" pitchFamily="18" charset="0"/>
                </a:rPr>
                <a:t>Tuyển chọn </a:t>
              </a:r>
              <a:r>
                <a:rPr lang="en-US" sz="2400" smtClean="0">
                  <a:latin typeface="Times New Roman" pitchFamily="18" charset="0"/>
                  <a:cs typeface="Times New Roman" pitchFamily="18" charset="0"/>
                </a:rPr>
                <a:t>22</a:t>
              </a:r>
              <a:r>
                <a:rPr lang="vi-VN" sz="2400" smtClean="0">
                  <a:latin typeface="Times New Roman" pitchFamily="18" charset="0"/>
                  <a:cs typeface="Times New Roman" pitchFamily="18" charset="0"/>
                </a:rPr>
                <a:t> giảng viên có trình độ </a:t>
              </a:r>
              <a:r>
                <a:rPr lang="en-US" sz="2400" smtClean="0">
                  <a:latin typeface="Times New Roman" pitchFamily="18" charset="0"/>
                  <a:cs typeface="Times New Roman" pitchFamily="18" charset="0"/>
                </a:rPr>
                <a:t>từ thạc sĩ, k</a:t>
              </a:r>
              <a:r>
                <a:rPr lang="vi-VN" sz="2400" smtClean="0">
                  <a:latin typeface="Times New Roman" pitchFamily="18" charset="0"/>
                  <a:cs typeface="Times New Roman" pitchFamily="18" charset="0"/>
                </a:rPr>
                <a:t>huyến khích cán bộ </a:t>
              </a:r>
              <a:r>
                <a:rPr lang="en-US" sz="2400" smtClean="0">
                  <a:latin typeface="Times New Roman" pitchFamily="18" charset="0"/>
                  <a:cs typeface="Times New Roman" pitchFamily="18" charset="0"/>
                </a:rPr>
                <a:t>quản lý và </a:t>
              </a:r>
              <a:r>
                <a:rPr lang="vi-VN" sz="2400" smtClean="0">
                  <a:latin typeface="Times New Roman" pitchFamily="18" charset="0"/>
                  <a:cs typeface="Times New Roman" pitchFamily="18" charset="0"/>
                </a:rPr>
                <a:t>giảng viên có trình độ cao </a:t>
              </a:r>
              <a:r>
                <a:rPr lang="en-US" sz="2400" smtClean="0">
                  <a:latin typeface="Times New Roman" pitchFamily="18" charset="0"/>
                  <a:cs typeface="Times New Roman" pitchFamily="18" charset="0"/>
                </a:rPr>
                <a:t>chuyển</a:t>
              </a:r>
              <a:r>
                <a:rPr lang="vi-VN" sz="2400" smtClean="0">
                  <a:latin typeface="Times New Roman" pitchFamily="18" charset="0"/>
                  <a:cs typeface="Times New Roman" pitchFamily="18" charset="0"/>
                </a:rPr>
                <a:t> về trường công tác</a:t>
              </a:r>
              <a:r>
                <a:rPr lang="en-US" sz="2400" smtClean="0">
                  <a:latin typeface="Times New Roman" pitchFamily="18" charset="0"/>
                  <a:cs typeface="Times New Roman" pitchFamily="18" charset="0"/>
                </a:rPr>
                <a:t>, khuyến khích cán bộ và giảng viên đi học nâng cao trình độ</a:t>
              </a:r>
              <a:endParaRPr lang="vi-VN" sz="2400">
                <a:latin typeface="Times New Roman" pitchFamily="18" charset="0"/>
                <a:cs typeface="Times New Roman" pitchFamily="18" charset="0"/>
              </a:endParaRPr>
            </a:p>
          </p:txBody>
        </p:sp>
      </p:grpSp>
      <p:grpSp>
        <p:nvGrpSpPr>
          <p:cNvPr id="26" name="Group 25"/>
          <p:cNvGrpSpPr/>
          <p:nvPr/>
        </p:nvGrpSpPr>
        <p:grpSpPr>
          <a:xfrm>
            <a:off x="535844" y="3287713"/>
            <a:ext cx="8531957" cy="3017608"/>
            <a:chOff x="993043" y="3287713"/>
            <a:chExt cx="8531957" cy="3017608"/>
          </a:xfrm>
        </p:grpSpPr>
        <p:grpSp>
          <p:nvGrpSpPr>
            <p:cNvPr id="12" name="Group 14"/>
            <p:cNvGrpSpPr>
              <a:grpSpLocks/>
            </p:cNvGrpSpPr>
            <p:nvPr/>
          </p:nvGrpSpPr>
          <p:grpSpPr bwMode="auto">
            <a:xfrm>
              <a:off x="993043" y="4398647"/>
              <a:ext cx="2902637" cy="1906674"/>
              <a:chOff x="1082" y="2355"/>
              <a:chExt cx="3406" cy="1993"/>
            </a:xfrm>
          </p:grpSpPr>
          <p:sp>
            <p:nvSpPr>
              <p:cNvPr id="13" name="Freeform 15"/>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C0C0C0"/>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4" name="Freeform 16"/>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folHlink"/>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5" name="Freeform 17"/>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solidFill>
                <a:srgbClr val="DDDDDD"/>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21" name="AutoShape 23"/>
            <p:cNvSpPr>
              <a:spLocks/>
            </p:cNvSpPr>
            <p:nvPr/>
          </p:nvSpPr>
          <p:spPr bwMode="blackWhite">
            <a:xfrm>
              <a:off x="4724400" y="3287713"/>
              <a:ext cx="4800600" cy="522287"/>
            </a:xfrm>
            <a:prstGeom prst="callout2">
              <a:avLst>
                <a:gd name="adj1" fmla="val 48632"/>
                <a:gd name="adj2" fmla="val -1954"/>
                <a:gd name="adj3" fmla="val 102129"/>
                <a:gd name="adj4" fmla="val -11746"/>
                <a:gd name="adj5" fmla="val 364267"/>
                <a:gd name="adj6" fmla="val -18884"/>
              </a:avLst>
            </a:prstGeom>
            <a:noFill/>
            <a:ln w="9525">
              <a:solidFill>
                <a:srgbClr val="000000"/>
              </a:solidFill>
              <a:miter lim="800000"/>
              <a:headEnd type="diamond" w="med" len="med"/>
              <a:tailEnd/>
            </a:ln>
            <a:effectLst/>
            <a:extLst>
              <a:ext uri="{909E8E84-426E-40DD-AFC4-6F175D3DCCD1}">
                <a14:hiddenFill xmlns:a14="http://schemas.microsoft.com/office/drawing/2010/main">
                  <a:solidFill>
                    <a:srgbClr val="0033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vi-VN" sz="2400" smtClean="0">
                  <a:latin typeface="Times New Roman" pitchFamily="18" charset="0"/>
                  <a:cs typeface="Times New Roman" pitchFamily="18" charset="0"/>
                </a:rPr>
                <a:t>Xây dựng các chế độ động viên, khuyến khích cán bộ, giảng viên nâng cao trình độ</a:t>
              </a:r>
              <a:r>
                <a:rPr lang="en-US" sz="2400" smtClean="0">
                  <a:latin typeface="Times New Roman" pitchFamily="18" charset="0"/>
                  <a:cs typeface="Times New Roman" pitchFamily="18" charset="0"/>
                </a:rPr>
                <a:t> chuyên môn và</a:t>
              </a:r>
              <a:r>
                <a:rPr lang="vi-VN" sz="2400" smtClean="0">
                  <a:latin typeface="Times New Roman" pitchFamily="18" charset="0"/>
                  <a:cs typeface="Times New Roman" pitchFamily="18" charset="0"/>
                </a:rPr>
                <a:t> năng lực giảng dạy</a:t>
              </a:r>
            </a:p>
          </p:txBody>
        </p:sp>
      </p:grpSp>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p:txBody>
          <a:bodyPr/>
          <a:lstStyle/>
          <a:p>
            <a:pPr lvl="0"/>
            <a:r>
              <a:rPr lang="vi-VN"/>
              <a:t>Nâng cao trình độ, năng lực đội ngũ giảng viên</a:t>
            </a:r>
          </a:p>
        </p:txBody>
      </p:sp>
      <p:grpSp>
        <p:nvGrpSpPr>
          <p:cNvPr id="28" name="Group 27"/>
          <p:cNvGrpSpPr/>
          <p:nvPr/>
        </p:nvGrpSpPr>
        <p:grpSpPr>
          <a:xfrm>
            <a:off x="766764" y="3236168"/>
            <a:ext cx="2489740" cy="912985"/>
            <a:chOff x="995363" y="3106784"/>
            <a:chExt cx="2901949" cy="1042369"/>
          </a:xfrm>
        </p:grpSpPr>
        <p:sp>
          <p:nvSpPr>
            <p:cNvPr id="6" name="AutoShape 3"/>
            <p:cNvSpPr>
              <a:spLocks noChangeArrowheads="1"/>
            </p:cNvSpPr>
            <p:nvPr/>
          </p:nvSpPr>
          <p:spPr bwMode="gray">
            <a:xfrm flipH="1">
              <a:off x="2901949" y="3106784"/>
              <a:ext cx="995363" cy="1005857"/>
            </a:xfrm>
            <a:prstGeom prst="curvedRightArrow">
              <a:avLst>
                <a:gd name="adj1" fmla="val 16542"/>
                <a:gd name="adj2" fmla="val 38977"/>
                <a:gd name="adj3" fmla="val 33846"/>
              </a:avLst>
            </a:prstGeom>
            <a:gradFill rotWithShape="1">
              <a:gsLst>
                <a:gs pos="0">
                  <a:srgbClr val="03D4A8"/>
                </a:gs>
                <a:gs pos="25000">
                  <a:srgbClr val="21D6E0"/>
                </a:gs>
                <a:gs pos="75000">
                  <a:srgbClr val="0087E6"/>
                </a:gs>
                <a:gs pos="100000">
                  <a:srgbClr val="005CB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7" name="AutoShape 4"/>
            <p:cNvSpPr>
              <a:spLocks noChangeArrowheads="1"/>
            </p:cNvSpPr>
            <p:nvPr/>
          </p:nvSpPr>
          <p:spPr bwMode="gray">
            <a:xfrm>
              <a:off x="995363" y="3143296"/>
              <a:ext cx="995362" cy="1005857"/>
            </a:xfrm>
            <a:prstGeom prst="curvedRightArrow">
              <a:avLst>
                <a:gd name="adj1" fmla="val 19583"/>
                <a:gd name="adj2" fmla="val 44676"/>
                <a:gd name="adj3" fmla="val 33652"/>
              </a:avLst>
            </a:prstGeom>
            <a:gradFill rotWithShape="1">
              <a:gsLst>
                <a:gs pos="0">
                  <a:srgbClr val="03D4A8"/>
                </a:gs>
                <a:gs pos="25000">
                  <a:srgbClr val="21D6E0"/>
                </a:gs>
                <a:gs pos="75000">
                  <a:srgbClr val="0087E6"/>
                </a:gs>
                <a:gs pos="100000">
                  <a:srgbClr val="005CBF"/>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grpSp>
        <p:nvGrpSpPr>
          <p:cNvPr id="5" name="Group 4"/>
          <p:cNvGrpSpPr/>
          <p:nvPr/>
        </p:nvGrpSpPr>
        <p:grpSpPr>
          <a:xfrm>
            <a:off x="477839" y="1693862"/>
            <a:ext cx="8437561" cy="4209591"/>
            <a:chOff x="935038" y="1693862"/>
            <a:chExt cx="8437561" cy="4209591"/>
          </a:xfrm>
        </p:grpSpPr>
        <p:grpSp>
          <p:nvGrpSpPr>
            <p:cNvPr id="16" name="Group 18"/>
            <p:cNvGrpSpPr>
              <a:grpSpLocks/>
            </p:cNvGrpSpPr>
            <p:nvPr/>
          </p:nvGrpSpPr>
          <p:grpSpPr bwMode="auto">
            <a:xfrm>
              <a:off x="935038" y="3996779"/>
              <a:ext cx="3003550" cy="1906674"/>
              <a:chOff x="1082" y="2355"/>
              <a:chExt cx="3406" cy="1993"/>
            </a:xfrm>
          </p:grpSpPr>
          <p:sp>
            <p:nvSpPr>
              <p:cNvPr id="17" name="Freeform 19"/>
              <p:cNvSpPr>
                <a:spLocks/>
              </p:cNvSpPr>
              <p:nvPr/>
            </p:nvSpPr>
            <p:spPr bwMode="gray">
              <a:xfrm>
                <a:off x="1082" y="3026"/>
                <a:ext cx="1338" cy="1322"/>
              </a:xfrm>
              <a:custGeom>
                <a:avLst/>
                <a:gdLst>
                  <a:gd name="T0" fmla="*/ 51 w 1323"/>
                  <a:gd name="T1" fmla="*/ 367 h 1322"/>
                  <a:gd name="T2" fmla="*/ 1323 w 1323"/>
                  <a:gd name="T3" fmla="*/ 1322 h 1322"/>
                  <a:gd name="T4" fmla="*/ 1323 w 1323"/>
                  <a:gd name="T5" fmla="*/ 974 h 1322"/>
                  <a:gd name="T6" fmla="*/ 0 w 1323"/>
                  <a:gd name="T7" fmla="*/ 0 h 1322"/>
                  <a:gd name="T8" fmla="*/ 51 w 1323"/>
                  <a:gd name="T9" fmla="*/ 367 h 1322"/>
                </a:gdLst>
                <a:ahLst/>
                <a:cxnLst>
                  <a:cxn ang="0">
                    <a:pos x="T0" y="T1"/>
                  </a:cxn>
                  <a:cxn ang="0">
                    <a:pos x="T2" y="T3"/>
                  </a:cxn>
                  <a:cxn ang="0">
                    <a:pos x="T4" y="T5"/>
                  </a:cxn>
                  <a:cxn ang="0">
                    <a:pos x="T6" y="T7"/>
                  </a:cxn>
                  <a:cxn ang="0">
                    <a:pos x="T8" y="T9"/>
                  </a:cxn>
                </a:cxnLst>
                <a:rect l="0" t="0" r="r" b="b"/>
                <a:pathLst>
                  <a:path w="1323" h="1322">
                    <a:moveTo>
                      <a:pt x="51" y="367"/>
                    </a:moveTo>
                    <a:lnTo>
                      <a:pt x="1323" y="1322"/>
                    </a:lnTo>
                    <a:lnTo>
                      <a:pt x="1323" y="974"/>
                    </a:lnTo>
                    <a:lnTo>
                      <a:pt x="0" y="0"/>
                    </a:lnTo>
                    <a:lnTo>
                      <a:pt x="51" y="367"/>
                    </a:lnTo>
                    <a:close/>
                  </a:path>
                </a:pathLst>
              </a:custGeom>
              <a:solidFill>
                <a:srgbClr val="DDDDDD"/>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8" name="Freeform 20"/>
              <p:cNvSpPr>
                <a:spLocks/>
              </p:cNvSpPr>
              <p:nvPr/>
            </p:nvSpPr>
            <p:spPr bwMode="gray">
              <a:xfrm>
                <a:off x="2405" y="2924"/>
                <a:ext cx="2083" cy="1418"/>
              </a:xfrm>
              <a:custGeom>
                <a:avLst/>
                <a:gdLst>
                  <a:gd name="T0" fmla="*/ 0 w 2083"/>
                  <a:gd name="T1" fmla="*/ 1070 h 1418"/>
                  <a:gd name="T2" fmla="*/ 2083 w 2083"/>
                  <a:gd name="T3" fmla="*/ 0 h 1418"/>
                  <a:gd name="T4" fmla="*/ 2045 w 2083"/>
                  <a:gd name="T5" fmla="*/ 355 h 1418"/>
                  <a:gd name="T6" fmla="*/ 7 w 2083"/>
                  <a:gd name="T7" fmla="*/ 1418 h 1418"/>
                  <a:gd name="T8" fmla="*/ 0 w 2083"/>
                  <a:gd name="T9" fmla="*/ 1070 h 1418"/>
                </a:gdLst>
                <a:ahLst/>
                <a:cxnLst>
                  <a:cxn ang="0">
                    <a:pos x="T0" y="T1"/>
                  </a:cxn>
                  <a:cxn ang="0">
                    <a:pos x="T2" y="T3"/>
                  </a:cxn>
                  <a:cxn ang="0">
                    <a:pos x="T4" y="T5"/>
                  </a:cxn>
                  <a:cxn ang="0">
                    <a:pos x="T6" y="T7"/>
                  </a:cxn>
                  <a:cxn ang="0">
                    <a:pos x="T8" y="T9"/>
                  </a:cxn>
                </a:cxnLst>
                <a:rect l="0" t="0" r="r" b="b"/>
                <a:pathLst>
                  <a:path w="2083" h="1418">
                    <a:moveTo>
                      <a:pt x="0" y="1070"/>
                    </a:moveTo>
                    <a:lnTo>
                      <a:pt x="2083" y="0"/>
                    </a:lnTo>
                    <a:lnTo>
                      <a:pt x="2045" y="355"/>
                    </a:lnTo>
                    <a:lnTo>
                      <a:pt x="7" y="1418"/>
                    </a:lnTo>
                    <a:lnTo>
                      <a:pt x="0" y="1070"/>
                    </a:lnTo>
                    <a:close/>
                  </a:path>
                </a:pathLst>
              </a:cu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 name="Freeform 21"/>
              <p:cNvSpPr>
                <a:spLocks/>
              </p:cNvSpPr>
              <p:nvPr/>
            </p:nvSpPr>
            <p:spPr bwMode="gray">
              <a:xfrm>
                <a:off x="1082" y="2355"/>
                <a:ext cx="3406" cy="1639"/>
              </a:xfrm>
              <a:custGeom>
                <a:avLst/>
                <a:gdLst>
                  <a:gd name="T0" fmla="*/ 1323 w 3406"/>
                  <a:gd name="T1" fmla="*/ 1639 h 1639"/>
                  <a:gd name="T2" fmla="*/ 0 w 3406"/>
                  <a:gd name="T3" fmla="*/ 671 h 1639"/>
                  <a:gd name="T4" fmla="*/ 1969 w 3406"/>
                  <a:gd name="T5" fmla="*/ 0 h 1639"/>
                  <a:gd name="T6" fmla="*/ 3406 w 3406"/>
                  <a:gd name="T7" fmla="*/ 569 h 1639"/>
                  <a:gd name="T8" fmla="*/ 1323 w 3406"/>
                  <a:gd name="T9" fmla="*/ 1639 h 1639"/>
                </a:gdLst>
                <a:ahLst/>
                <a:cxnLst>
                  <a:cxn ang="0">
                    <a:pos x="T0" y="T1"/>
                  </a:cxn>
                  <a:cxn ang="0">
                    <a:pos x="T2" y="T3"/>
                  </a:cxn>
                  <a:cxn ang="0">
                    <a:pos x="T4" y="T5"/>
                  </a:cxn>
                  <a:cxn ang="0">
                    <a:pos x="T6" y="T7"/>
                  </a:cxn>
                  <a:cxn ang="0">
                    <a:pos x="T8" y="T9"/>
                  </a:cxn>
                </a:cxnLst>
                <a:rect l="0" t="0" r="r" b="b"/>
                <a:pathLst>
                  <a:path w="3406" h="1639">
                    <a:moveTo>
                      <a:pt x="1323" y="1639"/>
                    </a:moveTo>
                    <a:lnTo>
                      <a:pt x="0" y="671"/>
                    </a:lnTo>
                    <a:lnTo>
                      <a:pt x="1969" y="0"/>
                    </a:lnTo>
                    <a:lnTo>
                      <a:pt x="3406" y="569"/>
                    </a:lnTo>
                    <a:lnTo>
                      <a:pt x="1323" y="1639"/>
                    </a:lnTo>
                    <a:close/>
                  </a:path>
                </a:pathLst>
              </a:custGeom>
              <a:gradFill rotWithShape="1">
                <a:gsLst>
                  <a:gs pos="0">
                    <a:srgbClr val="F8F8F8">
                      <a:gamma/>
                      <a:shade val="86275"/>
                      <a:invGamma/>
                    </a:srgbClr>
                  </a:gs>
                  <a:gs pos="100000">
                    <a:srgbClr val="F8F8F8"/>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sp>
          <p:nvSpPr>
            <p:cNvPr id="20" name="AutoShape 22"/>
            <p:cNvSpPr>
              <a:spLocks/>
            </p:cNvSpPr>
            <p:nvPr/>
          </p:nvSpPr>
          <p:spPr bwMode="blackWhite">
            <a:xfrm>
              <a:off x="4191000" y="1693862"/>
              <a:ext cx="5181599" cy="515938"/>
            </a:xfrm>
            <a:prstGeom prst="callout2">
              <a:avLst>
                <a:gd name="adj1" fmla="val 56615"/>
                <a:gd name="adj2" fmla="val -1454"/>
                <a:gd name="adj3" fmla="val 125537"/>
                <a:gd name="adj4" fmla="val -8122"/>
                <a:gd name="adj5" fmla="val 603078"/>
                <a:gd name="adj6" fmla="val -9603"/>
              </a:avLst>
            </a:prstGeom>
            <a:noFill/>
            <a:ln w="9525">
              <a:solidFill>
                <a:srgbClr val="000000"/>
              </a:solidFill>
              <a:miter lim="800000"/>
              <a:headEnd type="diamond" w="med" len="med"/>
              <a:tailEnd/>
            </a:ln>
            <a:effectLst/>
            <a:extLst>
              <a:ext uri="{909E8E84-426E-40DD-AFC4-6F175D3DCCD1}">
                <a14:hiddenFill xmlns:a14="http://schemas.microsoft.com/office/drawing/2010/main">
                  <a:solidFill>
                    <a:srgbClr val="003366"/>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vi-VN" sz="2400" smtClean="0">
                  <a:latin typeface="Times New Roman" pitchFamily="18" charset="0"/>
                  <a:ea typeface="Tahoma" pitchFamily="34" charset="0"/>
                  <a:cs typeface="Times New Roman" pitchFamily="18" charset="0"/>
                </a:rPr>
                <a:t>Mở lớp bồi dưỡng nghiệp vụ sư phạm </a:t>
              </a:r>
              <a:r>
                <a:rPr lang="en-US" sz="2400" smtClean="0">
                  <a:latin typeface="Times New Roman" pitchFamily="18" charset="0"/>
                  <a:ea typeface="Tahoma" pitchFamily="34" charset="0"/>
                  <a:cs typeface="Times New Roman" pitchFamily="18" charset="0"/>
                </a:rPr>
                <a:t>dạy nghề, kỹ năng nghề </a:t>
              </a:r>
              <a:r>
                <a:rPr lang="vi-VN" sz="2400" smtClean="0">
                  <a:latin typeface="Times New Roman" pitchFamily="18" charset="0"/>
                  <a:ea typeface="Tahoma" pitchFamily="34" charset="0"/>
                  <a:cs typeface="Times New Roman" pitchFamily="18" charset="0"/>
                </a:rPr>
                <a:t>cho giảng viên chưa có chứng chỉ sư phạm</a:t>
              </a:r>
              <a:r>
                <a:rPr lang="en-US" sz="2400" smtClean="0">
                  <a:latin typeface="Times New Roman" pitchFamily="18" charset="0"/>
                  <a:ea typeface="Tahoma" pitchFamily="34" charset="0"/>
                  <a:cs typeface="Times New Roman" pitchFamily="18" charset="0"/>
                </a:rPr>
                <a:t> dạy nghề hoặc chứng chỉ kỹ năng nghề</a:t>
              </a:r>
              <a:endParaRPr lang="vi-VN" sz="2400" smtClean="0">
                <a:latin typeface="Times New Roman" pitchFamily="18" charset="0"/>
                <a:ea typeface="Tahoma" pitchFamily="34" charset="0"/>
                <a:cs typeface="Times New Roman" pitchFamily="18" charset="0"/>
              </a:endParaRPr>
            </a:p>
          </p:txBody>
        </p:sp>
      </p:grpSp>
      <p:sp>
        <p:nvSpPr>
          <p:cNvPr id="23" name="AutoShape 26"/>
          <p:cNvSpPr>
            <a:spLocks noChangeArrowheads="1"/>
          </p:cNvSpPr>
          <p:nvPr/>
        </p:nvSpPr>
        <p:spPr bwMode="ltGray">
          <a:xfrm rot="21055880">
            <a:off x="157607" y="4128754"/>
            <a:ext cx="337777" cy="2026646"/>
          </a:xfrm>
          <a:prstGeom prst="upArrow">
            <a:avLst>
              <a:gd name="adj1" fmla="val 50194"/>
              <a:gd name="adj2" fmla="val 74947"/>
            </a:avLst>
          </a:prstGeom>
          <a:gradFill rotWithShape="1">
            <a:gsLst>
              <a:gs pos="0">
                <a:schemeClr val="accent2"/>
              </a:gs>
              <a:gs pos="100000">
                <a:srgbClr val="FFFFFF"/>
              </a:gs>
            </a:gsLst>
            <a:lin ang="5400000" scaled="1"/>
          </a:gra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pic>
        <p:nvPicPr>
          <p:cNvPr id="24" name="Picture 28" descr="num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289" y="2057400"/>
            <a:ext cx="2144076" cy="2911001"/>
          </a:xfrm>
          <a:prstGeom prst="rect">
            <a:avLst/>
          </a:prstGeom>
          <a:noFill/>
          <a:extLst>
            <a:ext uri="{909E8E84-426E-40DD-AFC4-6F175D3DCCD1}">
              <a14:hiddenFill xmlns:a14="http://schemas.microsoft.com/office/drawing/2010/main">
                <a:solidFill>
                  <a:srgbClr val="FFFFFF"/>
                </a:solidFill>
              </a14:hiddenFill>
            </a:ext>
          </a:extLst>
        </p:spPr>
      </p:pic>
      <p:sp>
        <p:nvSpPr>
          <p:cNvPr id="25" name="Rectangle 27"/>
          <p:cNvSpPr>
            <a:spLocks noChangeArrowheads="1"/>
          </p:cNvSpPr>
          <p:nvPr/>
        </p:nvSpPr>
        <p:spPr bwMode="gray">
          <a:xfrm>
            <a:off x="-152400" y="5867400"/>
            <a:ext cx="1342935" cy="738664"/>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70000"/>
              </a:lnSpc>
              <a:buFont typeface="Wingdings" pitchFamily="2" charset="2"/>
              <a:buNone/>
            </a:pPr>
            <a:r>
              <a:rPr lang="vi-VN" sz="20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Nâng cao trình độ, năng lực</a:t>
            </a:r>
            <a:endParaRPr lang="en-US" sz="20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111510107"/>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2000"/>
                                        <p:tgtEl>
                                          <p:spTgt spid="2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down)">
                                      <p:cBhvr>
                                        <p:cTn id="10" dur="500"/>
                                        <p:tgtEl>
                                          <p:spTgt spid="23"/>
                                        </p:tgtEl>
                                      </p:cBhvr>
                                    </p:animEffect>
                                  </p:childTnLst>
                                </p:cTn>
                              </p:par>
                              <p:par>
                                <p:cTn id="11" presetID="1" presetClass="entr" presetSubtype="0"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childTnLst>
                          </p:cTn>
                        </p:par>
                        <p:par>
                          <p:cTn id="13" fill="hold">
                            <p:stCondLst>
                              <p:cond delay="2000"/>
                            </p:stCondLst>
                            <p:childTnLst>
                              <p:par>
                                <p:cTn id="14" presetID="47" presetClass="entr" presetSubtype="0"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1000"/>
                                        <p:tgtEl>
                                          <p:spTgt spid="5"/>
                                        </p:tgtEl>
                                      </p:cBhvr>
                                    </p:animEffect>
                                    <p:anim calcmode="lin" valueType="num">
                                      <p:cBhvr>
                                        <p:cTn id="17" dur="1000" fill="hold"/>
                                        <p:tgtEl>
                                          <p:spTgt spid="5"/>
                                        </p:tgtEl>
                                        <p:attrNameLst>
                                          <p:attrName>ppt_x</p:attrName>
                                        </p:attrNameLst>
                                      </p:cBhvr>
                                      <p:tavLst>
                                        <p:tav tm="0">
                                          <p:val>
                                            <p:strVal val="#ppt_x"/>
                                          </p:val>
                                        </p:tav>
                                        <p:tav tm="100000">
                                          <p:val>
                                            <p:strVal val="#ppt_x"/>
                                          </p:val>
                                        </p:tav>
                                      </p:tavLst>
                                    </p:anim>
                                    <p:anim calcmode="lin" valueType="num">
                                      <p:cBhvr>
                                        <p:cTn id="18" dur="1000" fill="hold"/>
                                        <p:tgtEl>
                                          <p:spTgt spid="5"/>
                                        </p:tgtEl>
                                        <p:attrNameLst>
                                          <p:attrName>ppt_y</p:attrName>
                                        </p:attrNameLst>
                                      </p:cBhvr>
                                      <p:tavLst>
                                        <p:tav tm="0">
                                          <p:val>
                                            <p:strVal val="#ppt_y-.1"/>
                                          </p:val>
                                        </p:tav>
                                        <p:tav tm="100000">
                                          <p:val>
                                            <p:strVal val="#ppt_y"/>
                                          </p:val>
                                        </p:tav>
                                      </p:tavLst>
                                    </p:anim>
                                  </p:childTnLst>
                                </p:cTn>
                              </p:par>
                              <p:par>
                                <p:cTn id="19" presetID="21" presetClass="entr" presetSubtype="1"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wheel(1)">
                                      <p:cBhvr>
                                        <p:cTn id="21" dur="2000"/>
                                        <p:tgtEl>
                                          <p:spTgt spid="28"/>
                                        </p:tgtEl>
                                      </p:cBhvr>
                                    </p:animEffect>
                                  </p:childTnLst>
                                </p:cTn>
                              </p:par>
                            </p:childTnLst>
                          </p:cTn>
                        </p:par>
                        <p:par>
                          <p:cTn id="22" fill="hold">
                            <p:stCondLst>
                              <p:cond delay="4000"/>
                            </p:stCondLst>
                            <p:childTnLst>
                              <p:par>
                                <p:cTn id="23" presetID="47" presetClass="entr" presetSubtype="0"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1000"/>
                                        <p:tgtEl>
                                          <p:spTgt spid="26"/>
                                        </p:tgtEl>
                                      </p:cBhvr>
                                    </p:animEffect>
                                    <p:anim calcmode="lin" valueType="num">
                                      <p:cBhvr>
                                        <p:cTn id="26" dur="1000" fill="hold"/>
                                        <p:tgtEl>
                                          <p:spTgt spid="26"/>
                                        </p:tgtEl>
                                        <p:attrNameLst>
                                          <p:attrName>ppt_x</p:attrName>
                                        </p:attrNameLst>
                                      </p:cBhvr>
                                      <p:tavLst>
                                        <p:tav tm="0">
                                          <p:val>
                                            <p:strVal val="#ppt_x"/>
                                          </p:val>
                                        </p:tav>
                                        <p:tav tm="100000">
                                          <p:val>
                                            <p:strVal val="#ppt_x"/>
                                          </p:val>
                                        </p:tav>
                                      </p:tavLst>
                                    </p:anim>
                                    <p:anim calcmode="lin" valueType="num">
                                      <p:cBhvr>
                                        <p:cTn id="27" dur="10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47" presetClass="entr" presetSubtype="0" fill="hold"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1000"/>
                                        <p:tgtEl>
                                          <p:spTgt spid="27"/>
                                        </p:tgtEl>
                                      </p:cBhvr>
                                    </p:animEffect>
                                    <p:anim calcmode="lin" valueType="num">
                                      <p:cBhvr>
                                        <p:cTn id="32" dur="1000" fill="hold"/>
                                        <p:tgtEl>
                                          <p:spTgt spid="27"/>
                                        </p:tgtEl>
                                        <p:attrNameLst>
                                          <p:attrName>ppt_x</p:attrName>
                                        </p:attrNameLst>
                                      </p:cBhvr>
                                      <p:tavLst>
                                        <p:tav tm="0">
                                          <p:val>
                                            <p:strVal val="#ppt_x"/>
                                          </p:val>
                                        </p:tav>
                                        <p:tav tm="100000">
                                          <p:val>
                                            <p:strVal val="#ppt_x"/>
                                          </p:val>
                                        </p:tav>
                                      </p:tavLst>
                                    </p:anim>
                                    <p:anim calcmode="lin" valueType="num">
                                      <p:cBhvr>
                                        <p:cTn id="33"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Group 47"/>
          <p:cNvGrpSpPr/>
          <p:nvPr/>
        </p:nvGrpSpPr>
        <p:grpSpPr>
          <a:xfrm>
            <a:off x="22223" y="1143000"/>
            <a:ext cx="9045577" cy="5688924"/>
            <a:chOff x="582276" y="1143000"/>
            <a:chExt cx="9089811" cy="5486400"/>
          </a:xfrm>
        </p:grpSpPr>
        <p:sp>
          <p:nvSpPr>
            <p:cNvPr id="6" name="Line 4"/>
            <p:cNvSpPr>
              <a:spLocks noChangeShapeType="1"/>
            </p:cNvSpPr>
            <p:nvPr/>
          </p:nvSpPr>
          <p:spPr bwMode="gray">
            <a:xfrm flipH="1">
              <a:off x="582276" y="2033587"/>
              <a:ext cx="468195" cy="4595813"/>
            </a:xfrm>
            <a:prstGeom prst="line">
              <a:avLst/>
            </a:prstGeom>
            <a:noFill/>
            <a:ln w="9525">
              <a:solidFill>
                <a:srgbClr val="B2B2B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30" name="Text Box 28"/>
            <p:cNvSpPr txBox="1">
              <a:spLocks noChangeArrowheads="1"/>
            </p:cNvSpPr>
            <p:nvPr/>
          </p:nvSpPr>
          <p:spPr bwMode="black">
            <a:xfrm>
              <a:off x="1416085" y="1143000"/>
              <a:ext cx="8256002" cy="742049"/>
            </a:xfrm>
            <a:prstGeom prst="rect">
              <a:avLst/>
            </a:prstGeom>
            <a:solidFill>
              <a:schemeClr val="accent3"/>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vi-VN" sz="2200" smtClean="0">
                  <a:latin typeface="Times New Roman" pitchFamily="18" charset="0"/>
                  <a:cs typeface="Times New Roman" pitchFamily="18" charset="0"/>
                </a:rPr>
                <a:t>Hoàn thiện các quy định về tổ chức quản lý và triển khai các hoạt động nghiên cứu khoa học đối với giảng viên</a:t>
              </a:r>
              <a:r>
                <a:rPr lang="en-US" sz="2200" smtClean="0">
                  <a:latin typeface="Times New Roman" pitchFamily="18" charset="0"/>
                  <a:cs typeface="Times New Roman" pitchFamily="18" charset="0"/>
                </a:rPr>
                <a:t>,</a:t>
              </a:r>
              <a:r>
                <a:rPr lang="vi-VN" sz="2200" smtClean="0">
                  <a:latin typeface="Times New Roman" pitchFamily="18" charset="0"/>
                  <a:cs typeface="Times New Roman" pitchFamily="18" charset="0"/>
                </a:rPr>
                <a:t> sinh viên</a:t>
              </a:r>
              <a:endParaRPr lang="en-US" sz="2200" smtClean="0">
                <a:latin typeface="Times New Roman" pitchFamily="18" charset="0"/>
                <a:cs typeface="Times New Roman" pitchFamily="18" charset="0"/>
              </a:endParaRPr>
            </a:p>
          </p:txBody>
        </p:sp>
        <p:sp>
          <p:nvSpPr>
            <p:cNvPr id="43" name="AutoShape 41"/>
            <p:cNvSpPr>
              <a:spLocks noChangeArrowheads="1"/>
            </p:cNvSpPr>
            <p:nvPr/>
          </p:nvSpPr>
          <p:spPr bwMode="gray">
            <a:xfrm>
              <a:off x="778049" y="1416049"/>
              <a:ext cx="657225" cy="65722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chemeClr val="hlink">
                    <a:gamma/>
                    <a:tint val="20000"/>
                    <a:invGamma/>
                  </a:schemeClr>
                </a:gs>
                <a:gs pos="100000">
                  <a:schemeClr val="hlink"/>
                </a:gs>
              </a:gsLst>
              <a:lin ang="5400000" scaled="1"/>
            </a:gradFill>
            <a:ln w="9525">
              <a:solidFill>
                <a:srgbClr val="FEFFFF"/>
              </a:solidFill>
              <a:round/>
              <a:headEnd/>
              <a:tailEnd/>
            </a:ln>
            <a:effectLst>
              <a:outerShdw dist="35921" dir="2700000" algn="ctr" rotWithShape="0">
                <a:srgbClr val="080808">
                  <a:alpha val="50000"/>
                </a:srgbClr>
              </a:outerShdw>
            </a:effectLst>
          </p:spPr>
          <p:txBody>
            <a:bodyPr wrap="none" anchor="ctr"/>
            <a:lstStyle/>
            <a:p>
              <a:pPr>
                <a:defRPr/>
              </a:pPr>
              <a:endParaRPr lang="en-US"/>
            </a:p>
          </p:txBody>
        </p:sp>
      </p:grpSp>
      <p:sp>
        <p:nvSpPr>
          <p:cNvPr id="32" name="AutoShape 30"/>
          <p:cNvSpPr>
            <a:spLocks noChangeArrowheads="1"/>
          </p:cNvSpPr>
          <p:nvPr/>
        </p:nvSpPr>
        <p:spPr bwMode="gray">
          <a:xfrm flipH="1">
            <a:off x="3163999" y="2978642"/>
            <a:ext cx="113644" cy="175705"/>
          </a:xfrm>
          <a:prstGeom prst="roundRect">
            <a:avLst>
              <a:gd name="adj" fmla="val 16667"/>
            </a:avLst>
          </a:prstGeom>
          <a:noFill/>
          <a:ln w="9525">
            <a:solidFill>
              <a:srgbClr val="F8F8F8"/>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57" name="Group 56"/>
          <p:cNvGrpSpPr/>
          <p:nvPr/>
        </p:nvGrpSpPr>
        <p:grpSpPr>
          <a:xfrm>
            <a:off x="-2" y="5867400"/>
            <a:ext cx="9067801" cy="1040725"/>
            <a:chOff x="596265" y="5700841"/>
            <a:chExt cx="8504057" cy="1040725"/>
          </a:xfrm>
        </p:grpSpPr>
        <p:sp>
          <p:nvSpPr>
            <p:cNvPr id="40" name="AutoShape 38"/>
            <p:cNvSpPr>
              <a:spLocks noChangeArrowheads="1"/>
            </p:cNvSpPr>
            <p:nvPr/>
          </p:nvSpPr>
          <p:spPr bwMode="gray">
            <a:xfrm>
              <a:off x="3833813" y="6043613"/>
              <a:ext cx="128587" cy="128587"/>
            </a:xfrm>
            <a:prstGeom prst="roundRect">
              <a:avLst>
                <a:gd name="adj" fmla="val 16667"/>
              </a:avLst>
            </a:prstGeom>
            <a:noFill/>
            <a:ln w="9525">
              <a:solidFill>
                <a:srgbClr val="F8F8F8"/>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grpSp>
          <p:nvGrpSpPr>
            <p:cNvPr id="56" name="Group 55"/>
            <p:cNvGrpSpPr/>
            <p:nvPr/>
          </p:nvGrpSpPr>
          <p:grpSpPr>
            <a:xfrm>
              <a:off x="596265" y="5700841"/>
              <a:ext cx="8504057" cy="1040725"/>
              <a:chOff x="596265" y="5700841"/>
              <a:chExt cx="8504057" cy="1040725"/>
            </a:xfrm>
          </p:grpSpPr>
          <p:sp>
            <p:nvSpPr>
              <p:cNvPr id="15" name="Line 13"/>
              <p:cNvSpPr>
                <a:spLocks noChangeShapeType="1"/>
              </p:cNvSpPr>
              <p:nvPr/>
            </p:nvSpPr>
            <p:spPr bwMode="gray">
              <a:xfrm flipH="1">
                <a:off x="596265" y="6258054"/>
                <a:ext cx="1713623" cy="483512"/>
              </a:xfrm>
              <a:prstGeom prst="line">
                <a:avLst/>
              </a:prstGeom>
              <a:noFill/>
              <a:ln w="19050">
                <a:solidFill>
                  <a:srgbClr val="B2B2B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50" name="Text Box 40"/>
              <p:cNvSpPr txBox="1">
                <a:spLocks noChangeArrowheads="1"/>
              </p:cNvSpPr>
              <p:nvPr/>
            </p:nvSpPr>
            <p:spPr bwMode="black">
              <a:xfrm>
                <a:off x="2813262" y="5700841"/>
                <a:ext cx="6287060" cy="1015663"/>
              </a:xfrm>
              <a:prstGeom prst="rect">
                <a:avLst/>
              </a:prstGeom>
              <a:solidFill>
                <a:srgbClr val="00B0F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vi-VN" sz="2000">
                    <a:latin typeface="Times New Roman" pitchFamily="18" charset="0"/>
                    <a:cs typeface="Times New Roman" pitchFamily="18" charset="0"/>
                  </a:rPr>
                  <a:t>Tổ chức 5 khóa học nghề dành cho học viên chính sách, bộ đội xuất ngũ, hoàn</a:t>
                </a:r>
                <a:r>
                  <a:rPr lang="en-US" sz="2000">
                    <a:latin typeface="Times New Roman" pitchFamily="18" charset="0"/>
                    <a:cs typeface="Times New Roman" pitchFamily="18" charset="0"/>
                  </a:rPr>
                  <a:t> cảnh khó khăn với Hiệp hội năng lượng không biên giới Cộng hòa Pháp</a:t>
                </a:r>
              </a:p>
            </p:txBody>
          </p:sp>
          <p:sp>
            <p:nvSpPr>
              <p:cNvPr id="51" name="AutoShape 24"/>
              <p:cNvSpPr>
                <a:spLocks noChangeArrowheads="1"/>
              </p:cNvSpPr>
              <p:nvPr/>
            </p:nvSpPr>
            <p:spPr bwMode="gray">
              <a:xfrm>
                <a:off x="2239908" y="5955166"/>
                <a:ext cx="615617" cy="5553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solidFill>
                  <a:srgbClr val="FEFFFF"/>
                </a:solidFill>
                <a:round/>
                <a:headEnd/>
                <a:tailEnd/>
              </a:ln>
              <a:effectLst>
                <a:outerShdw dist="35921" dir="2700000" algn="ctr" rotWithShape="0">
                  <a:srgbClr val="080808">
                    <a:alpha val="50000"/>
                  </a:srgbClr>
                </a:outerShdw>
              </a:effectLst>
            </p:spPr>
            <p:txBody>
              <a:bodyPr wrap="none" anchor="ctr"/>
              <a:lstStyle/>
              <a:p>
                <a:pPr>
                  <a:defRPr/>
                </a:pPr>
                <a:endParaRPr lang="en-US"/>
              </a:p>
            </p:txBody>
          </p:sp>
        </p:grpSp>
      </p:grpSp>
      <p:grpSp>
        <p:nvGrpSpPr>
          <p:cNvPr id="55" name="Group 54"/>
          <p:cNvGrpSpPr/>
          <p:nvPr/>
        </p:nvGrpSpPr>
        <p:grpSpPr>
          <a:xfrm>
            <a:off x="22223" y="4263749"/>
            <a:ext cx="9045575" cy="2670451"/>
            <a:chOff x="22223" y="4313871"/>
            <a:chExt cx="9045575" cy="2670451"/>
          </a:xfrm>
        </p:grpSpPr>
        <p:sp>
          <p:nvSpPr>
            <p:cNvPr id="11" name="Line 9"/>
            <p:cNvSpPr>
              <a:spLocks noChangeShapeType="1"/>
            </p:cNvSpPr>
            <p:nvPr/>
          </p:nvSpPr>
          <p:spPr bwMode="gray">
            <a:xfrm flipH="1">
              <a:off x="22223" y="5359373"/>
              <a:ext cx="1676176" cy="1624949"/>
            </a:xfrm>
            <a:prstGeom prst="line">
              <a:avLst/>
            </a:prstGeom>
            <a:noFill/>
            <a:ln w="9525">
              <a:solidFill>
                <a:srgbClr val="B2B2B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36" name="AutoShape 34"/>
            <p:cNvSpPr>
              <a:spLocks noChangeArrowheads="1"/>
            </p:cNvSpPr>
            <p:nvPr/>
          </p:nvSpPr>
          <p:spPr bwMode="gray">
            <a:xfrm>
              <a:off x="3857625" y="4786313"/>
              <a:ext cx="128588" cy="128587"/>
            </a:xfrm>
            <a:prstGeom prst="roundRect">
              <a:avLst>
                <a:gd name="adj" fmla="val 16667"/>
              </a:avLst>
            </a:prstGeom>
            <a:noFill/>
            <a:ln w="9525">
              <a:solidFill>
                <a:srgbClr val="F8F8F8"/>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2" name="Text Box 40"/>
            <p:cNvSpPr txBox="1">
              <a:spLocks noChangeArrowheads="1"/>
            </p:cNvSpPr>
            <p:nvPr/>
          </p:nvSpPr>
          <p:spPr bwMode="black">
            <a:xfrm>
              <a:off x="2208004" y="4313871"/>
              <a:ext cx="6859794" cy="1631216"/>
            </a:xfrm>
            <a:prstGeom prst="rect">
              <a:avLst/>
            </a:prstGeom>
            <a:solidFill>
              <a:srgbClr val="FFC00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vi-VN" sz="2000">
                  <a:latin typeface="Times New Roman" pitchFamily="18" charset="0"/>
                  <a:cs typeface="Times New Roman" pitchFamily="18" charset="0"/>
                </a:rPr>
                <a:t>Tổ chức Hội thảo năm 2015: “Nâng cao nâng cao chất lượng đào tạo của Trường Cao đẳng Kỹ thuật Lý Tự Trọng thành phố Hồ Chí Minh theo định hướng đổi mới căn bản, toàn diện giáo dục và đào tạo</a:t>
              </a:r>
              <a:r>
                <a:rPr lang="en-US" sz="2000">
                  <a:latin typeface="Times New Roman" pitchFamily="18" charset="0"/>
                  <a:cs typeface="Times New Roman" pitchFamily="18" charset="0"/>
                </a:rPr>
                <a:t>” và “Ứng dụng công nghệ tự động hóa nhằm nâng cao chất lượng dạy nghề đáp ứng yêu cầu của doanh nghiệp”</a:t>
              </a:r>
            </a:p>
          </p:txBody>
        </p:sp>
        <p:sp>
          <p:nvSpPr>
            <p:cNvPr id="26" name="AutoShape 24"/>
            <p:cNvSpPr>
              <a:spLocks noChangeArrowheads="1"/>
            </p:cNvSpPr>
            <p:nvPr/>
          </p:nvSpPr>
          <p:spPr bwMode="gray">
            <a:xfrm>
              <a:off x="1581534" y="4850722"/>
              <a:ext cx="701091" cy="65722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chemeClr val="accent2"/>
                </a:gs>
                <a:gs pos="100000">
                  <a:schemeClr val="accent2">
                    <a:gamma/>
                    <a:shade val="50980"/>
                    <a:invGamma/>
                  </a:schemeClr>
                </a:gs>
              </a:gsLst>
              <a:lin ang="5400000" scaled="1"/>
            </a:gradFill>
            <a:ln w="9525">
              <a:solidFill>
                <a:srgbClr val="FEFFFF"/>
              </a:solidFill>
              <a:round/>
              <a:headEnd/>
              <a:tailEnd/>
            </a:ln>
            <a:effectLst>
              <a:outerShdw dist="35921" dir="2700000" algn="ctr" rotWithShape="0">
                <a:srgbClr val="080808">
                  <a:alpha val="50000"/>
                </a:srgbClr>
              </a:outerShdw>
            </a:effectLst>
          </p:spPr>
          <p:txBody>
            <a:bodyPr wrap="none" anchor="ctr"/>
            <a:lstStyle/>
            <a:p>
              <a:pPr>
                <a:defRPr/>
              </a:pPr>
              <a:endParaRPr lang="en-US"/>
            </a:p>
          </p:txBody>
        </p:sp>
      </p:grpSp>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a:xfrm>
            <a:off x="1219200" y="685800"/>
            <a:ext cx="8001000" cy="381000"/>
          </a:xfrm>
        </p:spPr>
        <p:txBody>
          <a:bodyPr/>
          <a:lstStyle/>
          <a:p>
            <a:pPr lvl="0"/>
            <a:r>
              <a:rPr lang="vi-VN" sz="2400"/>
              <a:t>Đẩy mạnh công tác nghiên cứu khoa học và hợp tác quốc </a:t>
            </a:r>
            <a:r>
              <a:rPr lang="vi-VN" sz="2400" smtClean="0"/>
              <a:t>tế</a:t>
            </a:r>
            <a:endParaRPr lang="vi-VN" sz="2400"/>
          </a:p>
        </p:txBody>
      </p:sp>
      <p:sp>
        <p:nvSpPr>
          <p:cNvPr id="5" name="Line 3"/>
          <p:cNvSpPr>
            <a:spLocks noChangeShapeType="1"/>
          </p:cNvSpPr>
          <p:nvPr/>
        </p:nvSpPr>
        <p:spPr bwMode="gray">
          <a:xfrm flipH="1">
            <a:off x="-1" y="5979662"/>
            <a:ext cx="1932078" cy="852262"/>
          </a:xfrm>
          <a:prstGeom prst="line">
            <a:avLst/>
          </a:prstGeom>
          <a:noFill/>
          <a:ln w="9525">
            <a:solidFill>
              <a:srgbClr val="B2B2B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7" name="AutoShape 5"/>
          <p:cNvSpPr>
            <a:spLocks noChangeArrowheads="1"/>
          </p:cNvSpPr>
          <p:nvPr/>
        </p:nvSpPr>
        <p:spPr bwMode="gray">
          <a:xfrm>
            <a:off x="1524000" y="4495800"/>
            <a:ext cx="228600" cy="2286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chemeClr val="accent1"/>
              </a:gs>
              <a:gs pos="100000">
                <a:schemeClr val="accent1">
                  <a:gamma/>
                  <a:shade val="72941"/>
                  <a:invGamma/>
                </a:schemeClr>
              </a:gs>
            </a:gsLst>
            <a:lin ang="5400000" scaled="1"/>
          </a:gra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sp>
        <p:nvSpPr>
          <p:cNvPr id="13" name="Line 11"/>
          <p:cNvSpPr>
            <a:spLocks noChangeShapeType="1"/>
          </p:cNvSpPr>
          <p:nvPr/>
        </p:nvSpPr>
        <p:spPr bwMode="gray">
          <a:xfrm flipH="1">
            <a:off x="22224" y="4710114"/>
            <a:ext cx="1559310" cy="2121809"/>
          </a:xfrm>
          <a:prstGeom prst="line">
            <a:avLst/>
          </a:prstGeom>
          <a:noFill/>
          <a:ln w="19050">
            <a:solidFill>
              <a:srgbClr val="B2B2B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grpSp>
        <p:nvGrpSpPr>
          <p:cNvPr id="21" name="Group 20"/>
          <p:cNvGrpSpPr/>
          <p:nvPr/>
        </p:nvGrpSpPr>
        <p:grpSpPr>
          <a:xfrm>
            <a:off x="46406" y="2971800"/>
            <a:ext cx="9021392" cy="3841254"/>
            <a:chOff x="45627" y="2990671"/>
            <a:chExt cx="8869773" cy="3841254"/>
          </a:xfrm>
        </p:grpSpPr>
        <p:sp>
          <p:nvSpPr>
            <p:cNvPr id="14" name="Line 12"/>
            <p:cNvSpPr>
              <a:spLocks noChangeShapeType="1"/>
            </p:cNvSpPr>
            <p:nvPr/>
          </p:nvSpPr>
          <p:spPr bwMode="gray">
            <a:xfrm flipH="1">
              <a:off x="45627" y="3610743"/>
              <a:ext cx="1452760" cy="3221182"/>
            </a:xfrm>
            <a:prstGeom prst="line">
              <a:avLst/>
            </a:prstGeom>
            <a:noFill/>
            <a:ln w="19050">
              <a:solidFill>
                <a:srgbClr val="B2B2B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34" name="Text Box 32"/>
            <p:cNvSpPr txBox="1">
              <a:spLocks noChangeArrowheads="1"/>
            </p:cNvSpPr>
            <p:nvPr/>
          </p:nvSpPr>
          <p:spPr bwMode="black">
            <a:xfrm>
              <a:off x="2042897" y="2990671"/>
              <a:ext cx="6872503" cy="1323439"/>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vi-VN" sz="2000" smtClean="0">
                  <a:latin typeface="Times New Roman" pitchFamily="18" charset="0"/>
                  <a:cs typeface="Times New Roman" pitchFamily="18" charset="0"/>
                </a:rPr>
                <a:t>Có chế độ khuyến khích cá nhân, đơn vị tham gia các hoạt động nghiên cứu khoa học và chuyển giao công nghệ. </a:t>
              </a:r>
              <a:r>
                <a:rPr lang="en-US" sz="2000" smtClean="0">
                  <a:latin typeface="Times New Roman" pitchFamily="18" charset="0"/>
                  <a:cs typeface="Times New Roman" pitchFamily="18" charset="0"/>
                </a:rPr>
                <a:t>Coi trọng </a:t>
              </a:r>
              <a:r>
                <a:rPr lang="vi-VN" sz="2000" smtClean="0">
                  <a:latin typeface="Times New Roman" pitchFamily="18" charset="0"/>
                  <a:cs typeface="Times New Roman" pitchFamily="18" charset="0"/>
                </a:rPr>
                <a:t>hoạt động nghiên cứu khoa học phục vụ cho nhiệm vụ dạy và học của Nhà trường, </a:t>
              </a:r>
              <a:r>
                <a:rPr lang="en-US" sz="2000" smtClean="0">
                  <a:latin typeface="Times New Roman" pitchFamily="18" charset="0"/>
                  <a:cs typeface="Times New Roman" pitchFamily="18" charset="0"/>
                </a:rPr>
                <a:t>nghiêm chỉnh</a:t>
              </a:r>
              <a:r>
                <a:rPr lang="vi-VN" sz="2000" smtClean="0">
                  <a:latin typeface="Times New Roman" pitchFamily="18" charset="0"/>
                  <a:cs typeface="Times New Roman" pitchFamily="18" charset="0"/>
                </a:rPr>
                <a:t> tuân thủ các quy định của Nhà nước</a:t>
              </a:r>
              <a:endParaRPr lang="en-US" sz="2000" smtClean="0">
                <a:latin typeface="Times New Roman" pitchFamily="18" charset="0"/>
                <a:cs typeface="Times New Roman" pitchFamily="18" charset="0"/>
              </a:endParaRPr>
            </a:p>
          </p:txBody>
        </p:sp>
        <p:sp>
          <p:nvSpPr>
            <p:cNvPr id="45" name="AutoShape 43"/>
            <p:cNvSpPr>
              <a:spLocks noChangeArrowheads="1"/>
            </p:cNvSpPr>
            <p:nvPr/>
          </p:nvSpPr>
          <p:spPr bwMode="gray">
            <a:xfrm>
              <a:off x="1423468" y="3143071"/>
              <a:ext cx="657113" cy="761978"/>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chemeClr val="folHlink"/>
                </a:gs>
                <a:gs pos="100000">
                  <a:schemeClr val="folHlink">
                    <a:gamma/>
                    <a:shade val="79216"/>
                    <a:invGamma/>
                  </a:schemeClr>
                </a:gs>
              </a:gsLst>
              <a:lin ang="5400000" scaled="1"/>
            </a:gradFill>
            <a:ln w="9525">
              <a:solidFill>
                <a:srgbClr val="FEFFFF"/>
              </a:solidFill>
              <a:round/>
              <a:headEnd/>
              <a:tailEnd/>
            </a:ln>
            <a:effectLst>
              <a:outerShdw dist="35921" dir="2700000" algn="ctr" rotWithShape="0">
                <a:srgbClr val="080808">
                  <a:alpha val="50000"/>
                </a:srgbClr>
              </a:outerShdw>
            </a:effectLst>
          </p:spPr>
          <p:txBody>
            <a:bodyPr wrap="none" anchor="ctr"/>
            <a:lstStyle/>
            <a:p>
              <a:pPr>
                <a:defRPr/>
              </a:pPr>
              <a:endParaRPr lang="en-US"/>
            </a:p>
          </p:txBody>
        </p:sp>
      </p:grpSp>
      <p:grpSp>
        <p:nvGrpSpPr>
          <p:cNvPr id="9" name="Group 8"/>
          <p:cNvGrpSpPr/>
          <p:nvPr/>
        </p:nvGrpSpPr>
        <p:grpSpPr>
          <a:xfrm>
            <a:off x="22225" y="1879938"/>
            <a:ext cx="9045574" cy="4951986"/>
            <a:chOff x="189425" y="1662170"/>
            <a:chExt cx="9045574" cy="5196051"/>
          </a:xfrm>
        </p:grpSpPr>
        <p:sp>
          <p:nvSpPr>
            <p:cNvPr id="38" name="Text Box 36"/>
            <p:cNvSpPr txBox="1">
              <a:spLocks noChangeArrowheads="1"/>
            </p:cNvSpPr>
            <p:nvPr/>
          </p:nvSpPr>
          <p:spPr bwMode="black">
            <a:xfrm>
              <a:off x="1612968" y="1662170"/>
              <a:ext cx="7622031" cy="1162605"/>
            </a:xfrm>
            <a:prstGeom prst="rect">
              <a:avLst/>
            </a:prstGeom>
            <a:solidFill>
              <a:schemeClr val="accent3">
                <a:lumMod val="20000"/>
                <a:lumOff val="80000"/>
              </a:schemeClr>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just"/>
              <a:r>
                <a:rPr lang="en-US" sz="2200" smtClean="0">
                  <a:latin typeface="Times New Roman" pitchFamily="18" charset="0"/>
                  <a:cs typeface="Times New Roman" pitchFamily="18" charset="0"/>
                </a:rPr>
                <a:t>Tăng cường mối quan hệ với </a:t>
              </a:r>
              <a:r>
                <a:rPr lang="vi-VN" sz="2200" smtClean="0">
                  <a:latin typeface="Times New Roman" pitchFamily="18" charset="0"/>
                  <a:cs typeface="Times New Roman" pitchFamily="18" charset="0"/>
                </a:rPr>
                <a:t>các đối tác chiến lược nước ngoài để tăng cường đào tạo hợp tác quốc tế, </a:t>
              </a:r>
              <a:r>
                <a:rPr lang="en-US" sz="2200" smtClean="0">
                  <a:latin typeface="Times New Roman" pitchFamily="18" charset="0"/>
                  <a:cs typeface="Times New Roman" pitchFamily="18" charset="0"/>
                </a:rPr>
                <a:t>tích cực và chủ động </a:t>
              </a:r>
              <a:r>
                <a:rPr lang="vi-VN" sz="2200" smtClean="0">
                  <a:latin typeface="Times New Roman" pitchFamily="18" charset="0"/>
                  <a:cs typeface="Times New Roman" pitchFamily="18" charset="0"/>
                </a:rPr>
                <a:t>liên kết đào tạo với nước ngoài</a:t>
              </a:r>
              <a:r>
                <a:rPr lang="en-US" sz="2200" smtClean="0">
                  <a:latin typeface="Times New Roman" pitchFamily="18" charset="0"/>
                  <a:cs typeface="Times New Roman" pitchFamily="18" charset="0"/>
                </a:rPr>
                <a:t> như Hàn Quốc, Anh và Đức</a:t>
              </a:r>
              <a:endParaRPr lang="vi-VN" sz="2200">
                <a:latin typeface="Times New Roman" pitchFamily="18" charset="0"/>
                <a:cs typeface="Times New Roman" pitchFamily="18" charset="0"/>
              </a:endParaRPr>
            </a:p>
          </p:txBody>
        </p:sp>
        <p:sp>
          <p:nvSpPr>
            <p:cNvPr id="10" name="Line 8"/>
            <p:cNvSpPr>
              <a:spLocks noChangeShapeType="1"/>
            </p:cNvSpPr>
            <p:nvPr/>
          </p:nvSpPr>
          <p:spPr bwMode="gray">
            <a:xfrm flipH="1">
              <a:off x="189425" y="2773479"/>
              <a:ext cx="1010335" cy="4084742"/>
            </a:xfrm>
            <a:prstGeom prst="line">
              <a:avLst/>
            </a:prstGeom>
            <a:noFill/>
            <a:ln w="9525">
              <a:solidFill>
                <a:srgbClr val="B2B2B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4" name="AutoShape 42"/>
            <p:cNvSpPr>
              <a:spLocks noChangeArrowheads="1"/>
            </p:cNvSpPr>
            <p:nvPr/>
          </p:nvSpPr>
          <p:spPr bwMode="gray">
            <a:xfrm>
              <a:off x="923970" y="2116254"/>
              <a:ext cx="688999" cy="65722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chemeClr val="tx2">
                    <a:gamma/>
                    <a:tint val="28627"/>
                    <a:invGamma/>
                  </a:schemeClr>
                </a:gs>
                <a:gs pos="100000">
                  <a:schemeClr val="tx2"/>
                </a:gs>
              </a:gsLst>
              <a:lin ang="5400000" scaled="1"/>
            </a:gradFill>
            <a:ln w="9525">
              <a:solidFill>
                <a:srgbClr val="FEFFFF"/>
              </a:solidFill>
              <a:round/>
              <a:headEnd/>
              <a:tailEnd/>
            </a:ln>
            <a:effectLst>
              <a:outerShdw dist="35921" dir="2700000" algn="ctr" rotWithShape="0">
                <a:srgbClr val="080808">
                  <a:alpha val="50000"/>
                </a:srgbClr>
              </a:outerShdw>
            </a:effectLst>
          </p:spPr>
          <p:txBody>
            <a:bodyPr wrap="none" anchor="ctr"/>
            <a:lstStyle/>
            <a:p>
              <a:pPr>
                <a:defRPr/>
              </a:pPr>
              <a:endParaRPr lang="en-US"/>
            </a:p>
          </p:txBody>
        </p:sp>
      </p:grpSp>
      <p:sp>
        <p:nvSpPr>
          <p:cNvPr id="28" name="AutoShape 26"/>
          <p:cNvSpPr>
            <a:spLocks noChangeArrowheads="1"/>
          </p:cNvSpPr>
          <p:nvPr/>
        </p:nvSpPr>
        <p:spPr bwMode="gray">
          <a:xfrm>
            <a:off x="2567162" y="2561576"/>
            <a:ext cx="128587" cy="128588"/>
          </a:xfrm>
          <a:prstGeom prst="roundRect">
            <a:avLst>
              <a:gd name="adj" fmla="val 16667"/>
            </a:avLst>
          </a:prstGeom>
          <a:noFill/>
          <a:ln w="9525">
            <a:solidFill>
              <a:srgbClr val="F8F8F8"/>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47" name="AutoShape 45"/>
          <p:cNvSpPr>
            <a:spLocks noChangeArrowheads="1"/>
          </p:cNvSpPr>
          <p:nvPr/>
        </p:nvSpPr>
        <p:spPr bwMode="gray">
          <a:xfrm>
            <a:off x="1863679" y="5806788"/>
            <a:ext cx="228600" cy="2286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chemeClr val="accent1"/>
              </a:gs>
              <a:gs pos="100000">
                <a:schemeClr val="accent1">
                  <a:gamma/>
                  <a:shade val="19216"/>
                  <a:invGamma/>
                </a:schemeClr>
              </a:gs>
            </a:gsLst>
            <a:lin ang="5400000" scaled="1"/>
          </a:gra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nvGrpSpPr>
          <p:cNvPr id="22" name="Group 21"/>
          <p:cNvGrpSpPr/>
          <p:nvPr/>
        </p:nvGrpSpPr>
        <p:grpSpPr>
          <a:xfrm>
            <a:off x="22225" y="3356563"/>
            <a:ext cx="734545" cy="3551560"/>
            <a:chOff x="22223" y="3381624"/>
            <a:chExt cx="848847" cy="3450300"/>
          </a:xfrm>
        </p:grpSpPr>
        <p:sp>
          <p:nvSpPr>
            <p:cNvPr id="12" name="Line 10"/>
            <p:cNvSpPr>
              <a:spLocks noChangeShapeType="1"/>
            </p:cNvSpPr>
            <p:nvPr/>
          </p:nvSpPr>
          <p:spPr bwMode="gray">
            <a:xfrm flipH="1">
              <a:off x="22223" y="3534449"/>
              <a:ext cx="717725" cy="3297475"/>
            </a:xfrm>
            <a:prstGeom prst="line">
              <a:avLst/>
            </a:prstGeom>
            <a:noFill/>
            <a:ln w="19050">
              <a:solidFill>
                <a:srgbClr val="B2B2B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9" name="AutoShape 5"/>
            <p:cNvSpPr>
              <a:spLocks noChangeArrowheads="1"/>
            </p:cNvSpPr>
            <p:nvPr/>
          </p:nvSpPr>
          <p:spPr bwMode="gray">
            <a:xfrm>
              <a:off x="642470" y="3381624"/>
              <a:ext cx="228600" cy="2286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chemeClr val="accent1"/>
                </a:gs>
                <a:gs pos="100000">
                  <a:schemeClr val="accent1">
                    <a:gamma/>
                    <a:shade val="72941"/>
                    <a:invGamma/>
                  </a:schemeClr>
                </a:gs>
              </a:gsLst>
              <a:lin ang="5400000" scaled="1"/>
            </a:gradFill>
            <a:ln w="9525">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en-US"/>
            </a:p>
          </p:txBody>
        </p:sp>
      </p:grpSp>
      <p:grpSp>
        <p:nvGrpSpPr>
          <p:cNvPr id="4" name="Group 3"/>
          <p:cNvGrpSpPr/>
          <p:nvPr/>
        </p:nvGrpSpPr>
        <p:grpSpPr>
          <a:xfrm>
            <a:off x="0" y="4774407"/>
            <a:ext cx="1698399" cy="2083594"/>
            <a:chOff x="0" y="4567238"/>
            <a:chExt cx="2286000" cy="2290763"/>
          </a:xfrm>
        </p:grpSpPr>
        <p:sp>
          <p:nvSpPr>
            <p:cNvPr id="17" name="Arc 15"/>
            <p:cNvSpPr>
              <a:spLocks/>
            </p:cNvSpPr>
            <p:nvPr/>
          </p:nvSpPr>
          <p:spPr bwMode="gray">
            <a:xfrm>
              <a:off x="0" y="4567238"/>
              <a:ext cx="2286000" cy="2290763"/>
            </a:xfrm>
            <a:custGeom>
              <a:avLst/>
              <a:gdLst>
                <a:gd name="T0" fmla="*/ 0 w 21600"/>
                <a:gd name="T1" fmla="*/ 0 h 21600"/>
                <a:gd name="T2" fmla="*/ 1440 w 21600"/>
                <a:gd name="T3" fmla="*/ 1443 h 21600"/>
                <a:gd name="T4" fmla="*/ 0 w 21600"/>
                <a:gd name="T5" fmla="*/ 1443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solidFill>
              <a:srgbClr val="080808">
                <a:alpha val="50195"/>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vi-VN"/>
            </a:p>
          </p:txBody>
        </p:sp>
        <p:sp>
          <p:nvSpPr>
            <p:cNvPr id="19" name="Arc 17"/>
            <p:cNvSpPr>
              <a:spLocks/>
            </p:cNvSpPr>
            <p:nvPr/>
          </p:nvSpPr>
          <p:spPr bwMode="gray">
            <a:xfrm>
              <a:off x="0" y="4667250"/>
              <a:ext cx="2193925" cy="2190750"/>
            </a:xfrm>
            <a:custGeom>
              <a:avLst/>
              <a:gdLst>
                <a:gd name="T0" fmla="*/ 0 w 21600"/>
                <a:gd name="T1" fmla="*/ 0 h 21600"/>
                <a:gd name="T2" fmla="*/ 1382 w 21600"/>
                <a:gd name="T3" fmla="*/ 1380 h 21600"/>
                <a:gd name="T4" fmla="*/ 0 w 21600"/>
                <a:gd name="T5" fmla="*/ 1380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gradFill rotWithShape="1">
              <a:gsLst>
                <a:gs pos="0">
                  <a:srgbClr val="948948"/>
                </a:gs>
                <a:gs pos="100000">
                  <a:srgbClr val="CBBC63"/>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17961" dir="2700000" algn="ctr" rotWithShape="0">
                      <a:srgbClr val="7A713B"/>
                    </a:outerShdw>
                  </a:effectLst>
                </a14:hiddenEffects>
              </a:ext>
            </a:extLst>
          </p:spPr>
          <p:txBody>
            <a:bodyPr wrap="none" anchor="ctr"/>
            <a:lstStyle/>
            <a:p>
              <a:endParaRPr lang="vi-VN"/>
            </a:p>
          </p:txBody>
        </p:sp>
        <p:sp>
          <p:nvSpPr>
            <p:cNvPr id="20" name="Arc 18"/>
            <p:cNvSpPr>
              <a:spLocks/>
            </p:cNvSpPr>
            <p:nvPr/>
          </p:nvSpPr>
          <p:spPr bwMode="gray">
            <a:xfrm>
              <a:off x="22225" y="4700588"/>
              <a:ext cx="2138363" cy="2135188"/>
            </a:xfrm>
            <a:custGeom>
              <a:avLst/>
              <a:gdLst>
                <a:gd name="T0" fmla="*/ 0 w 21600"/>
                <a:gd name="T1" fmla="*/ 0 h 21600"/>
                <a:gd name="T2" fmla="*/ 1347 w 21600"/>
                <a:gd name="T3" fmla="*/ 1345 h 21600"/>
                <a:gd name="T4" fmla="*/ 0 w 21600"/>
                <a:gd name="T5" fmla="*/ 1345 h 21600"/>
                <a:gd name="T6" fmla="*/ 0 60000 65536"/>
                <a:gd name="T7" fmla="*/ 0 60000 65536"/>
                <a:gd name="T8" fmla="*/ 0 60000 65536"/>
              </a:gdLst>
              <a:ahLst/>
              <a:cxnLst>
                <a:cxn ang="T6">
                  <a:pos x="T0" y="T1"/>
                </a:cxn>
                <a:cxn ang="T7">
                  <a:pos x="T2" y="T3"/>
                </a:cxn>
                <a:cxn ang="T8">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gradFill rotWithShape="1">
              <a:gsLst>
                <a:gs pos="0">
                  <a:srgbClr val="CBBC63">
                    <a:alpha val="0"/>
                  </a:srgbClr>
                </a:gs>
                <a:gs pos="100000">
                  <a:srgbClr val="DED49C"/>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17961" dir="2700000" algn="ctr" rotWithShape="0">
                      <a:srgbClr val="7A713B"/>
                    </a:outerShdw>
                  </a:effectLst>
                </a14:hiddenEffects>
              </a:ext>
            </a:extLst>
          </p:spPr>
          <p:txBody>
            <a:bodyPr wrap="none" anchor="ctr"/>
            <a:lstStyle/>
            <a:p>
              <a:endParaRPr lang="vi-VN"/>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155261"/>
              <a:ext cx="1479898" cy="1474139"/>
            </a:xfrm>
            <a:prstGeom prst="rect">
              <a:avLst/>
            </a:prstGeom>
          </p:spPr>
        </p:pic>
      </p:grpSp>
    </p:spTree>
    <p:extLst>
      <p:ext uri="{BB962C8B-B14F-4D97-AF65-F5344CB8AC3E}">
        <p14:creationId xmlns:p14="http://schemas.microsoft.com/office/powerpoint/2010/main" val="68322777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 calcmode="lin" valueType="num">
                                      <p:cBhvr additive="base">
                                        <p:cTn id="7" dur="500" fill="hold"/>
                                        <p:tgtEl>
                                          <p:spTgt spid="48"/>
                                        </p:tgtEl>
                                        <p:attrNameLst>
                                          <p:attrName>ppt_x</p:attrName>
                                        </p:attrNameLst>
                                      </p:cBhvr>
                                      <p:tavLst>
                                        <p:tav tm="0">
                                          <p:val>
                                            <p:strVal val="0-#ppt_w/2"/>
                                          </p:val>
                                        </p:tav>
                                        <p:tav tm="100000">
                                          <p:val>
                                            <p:strVal val="#ppt_x"/>
                                          </p:val>
                                        </p:tav>
                                      </p:tavLst>
                                    </p:anim>
                                    <p:anim calcmode="lin" valueType="num">
                                      <p:cBhvr additive="base">
                                        <p:cTn id="8" dur="500" fill="hold"/>
                                        <p:tgtEl>
                                          <p:spTgt spid="4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0-#ppt_w/2"/>
                                          </p:val>
                                        </p:tav>
                                        <p:tav tm="100000">
                                          <p:val>
                                            <p:strVal val="#ppt_x"/>
                                          </p:val>
                                        </p:tav>
                                      </p:tavLst>
                                    </p:anim>
                                    <p:anim calcmode="lin" valueType="num">
                                      <p:cBhvr additive="base">
                                        <p:cTn id="18" dur="500" fill="hold"/>
                                        <p:tgtEl>
                                          <p:spTgt spid="2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55"/>
                                        </p:tgtEl>
                                        <p:attrNameLst>
                                          <p:attrName>style.visibility</p:attrName>
                                        </p:attrNameLst>
                                      </p:cBhvr>
                                      <p:to>
                                        <p:strVal val="visible"/>
                                      </p:to>
                                    </p:set>
                                    <p:anim calcmode="lin" valueType="num">
                                      <p:cBhvr additive="base">
                                        <p:cTn id="22" dur="500" fill="hold"/>
                                        <p:tgtEl>
                                          <p:spTgt spid="55"/>
                                        </p:tgtEl>
                                        <p:attrNameLst>
                                          <p:attrName>ppt_x</p:attrName>
                                        </p:attrNameLst>
                                      </p:cBhvr>
                                      <p:tavLst>
                                        <p:tav tm="0">
                                          <p:val>
                                            <p:strVal val="0-#ppt_w/2"/>
                                          </p:val>
                                        </p:tav>
                                        <p:tav tm="100000">
                                          <p:val>
                                            <p:strVal val="#ppt_x"/>
                                          </p:val>
                                        </p:tav>
                                      </p:tavLst>
                                    </p:anim>
                                    <p:anim calcmode="lin" valueType="num">
                                      <p:cBhvr additive="base">
                                        <p:cTn id="23" dur="500" fill="hold"/>
                                        <p:tgtEl>
                                          <p:spTgt spid="5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 calcmode="lin" valueType="num">
                                      <p:cBhvr additive="base">
                                        <p:cTn id="27" dur="500" fill="hold"/>
                                        <p:tgtEl>
                                          <p:spTgt spid="57"/>
                                        </p:tgtEl>
                                        <p:attrNameLst>
                                          <p:attrName>ppt_x</p:attrName>
                                        </p:attrNameLst>
                                      </p:cBhvr>
                                      <p:tavLst>
                                        <p:tav tm="0">
                                          <p:val>
                                            <p:strVal val="0-#ppt_w/2"/>
                                          </p:val>
                                        </p:tav>
                                        <p:tav tm="100000">
                                          <p:val>
                                            <p:strVal val="#ppt_x"/>
                                          </p:val>
                                        </p:tav>
                                      </p:tavLst>
                                    </p:anim>
                                    <p:anim calcmode="lin" valueType="num">
                                      <p:cBhvr additive="base">
                                        <p:cTn id="28" dur="500" fill="hold"/>
                                        <p:tgtEl>
                                          <p:spTgt spid="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p:txBody>
          <a:bodyPr/>
          <a:lstStyle/>
          <a:p>
            <a:pPr lvl="0"/>
            <a:r>
              <a:rPr lang="en-US"/>
              <a:t>Đầu tư cơ sở vật chất và các hoạt động khác</a:t>
            </a:r>
            <a:endParaRPr lang="vi-VN"/>
          </a:p>
        </p:txBody>
      </p:sp>
      <p:grpSp>
        <p:nvGrpSpPr>
          <p:cNvPr id="264" name="Group 3"/>
          <p:cNvGrpSpPr>
            <a:grpSpLocks/>
          </p:cNvGrpSpPr>
          <p:nvPr/>
        </p:nvGrpSpPr>
        <p:grpSpPr bwMode="auto">
          <a:xfrm rot="884148">
            <a:off x="7385830" y="2551022"/>
            <a:ext cx="1463982" cy="1942939"/>
            <a:chOff x="3217" y="1371"/>
            <a:chExt cx="2106" cy="2106"/>
          </a:xfrm>
        </p:grpSpPr>
        <p:sp>
          <p:nvSpPr>
            <p:cNvPr id="266"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7"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8"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9"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grpSp>
        <p:nvGrpSpPr>
          <p:cNvPr id="270" name="Group 269"/>
          <p:cNvGrpSpPr/>
          <p:nvPr/>
        </p:nvGrpSpPr>
        <p:grpSpPr>
          <a:xfrm>
            <a:off x="81171" y="1117937"/>
            <a:ext cx="8986629" cy="1386405"/>
            <a:chOff x="236538" y="1399995"/>
            <a:chExt cx="6588701" cy="1386405"/>
          </a:xfrm>
        </p:grpSpPr>
        <p:pic>
          <p:nvPicPr>
            <p:cNvPr id="271"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425058"/>
              <a:ext cx="6588701" cy="1361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2" name="Rectangle 271"/>
            <p:cNvSpPr/>
            <p:nvPr/>
          </p:nvSpPr>
          <p:spPr>
            <a:xfrm>
              <a:off x="236538" y="1399995"/>
              <a:ext cx="6588701" cy="1200329"/>
            </a:xfrm>
            <a:prstGeom prst="rect">
              <a:avLst/>
            </a:prstGeom>
          </p:spPr>
          <p:txBody>
            <a:bodyPr wrap="square">
              <a:spAutoFit/>
            </a:bodyPr>
            <a:lstStyle/>
            <a:p>
              <a:pPr algn="just"/>
              <a:r>
                <a:rPr lang="en-US" sz="2400">
                  <a:latin typeface="Times New Roman" pitchFamily="18" charset="0"/>
                  <a:cs typeface="Times New Roman" pitchFamily="18" charset="0"/>
                </a:rPr>
                <a:t>Xây dựng mối quan hệ gắn bó với các công ty, xí nghiệp để đưa học sinh sinh viên đi thực tập và giới thiệu việc làm cho học sinh sinh viên tốt nghiệp ra trường. Tổ chức Hội việc làm cho HSSV tốt nghiệp</a:t>
              </a:r>
            </a:p>
          </p:txBody>
        </p:sp>
      </p:grpSp>
      <p:grpSp>
        <p:nvGrpSpPr>
          <p:cNvPr id="273" name="Group 272"/>
          <p:cNvGrpSpPr/>
          <p:nvPr/>
        </p:nvGrpSpPr>
        <p:grpSpPr>
          <a:xfrm>
            <a:off x="81170" y="2552003"/>
            <a:ext cx="7002464" cy="1200329"/>
            <a:chOff x="236537" y="1792324"/>
            <a:chExt cx="6588702" cy="1200329"/>
          </a:xfrm>
        </p:grpSpPr>
        <p:pic>
          <p:nvPicPr>
            <p:cNvPr id="274"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844499"/>
              <a:ext cx="6588701" cy="1148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5" name="Rectangle 274"/>
            <p:cNvSpPr/>
            <p:nvPr/>
          </p:nvSpPr>
          <p:spPr>
            <a:xfrm>
              <a:off x="236537" y="1792324"/>
              <a:ext cx="6588701" cy="1200329"/>
            </a:xfrm>
            <a:prstGeom prst="rect">
              <a:avLst/>
            </a:prstGeom>
          </p:spPr>
          <p:txBody>
            <a:bodyPr wrap="square">
              <a:spAutoFit/>
            </a:bodyPr>
            <a:lstStyle/>
            <a:p>
              <a:pPr lvl="0" algn="just"/>
              <a:r>
                <a:rPr lang="en-US" sz="2400">
                  <a:latin typeface="Times New Roman" pitchFamily="18" charset="0"/>
                  <a:cs typeface="Times New Roman" pitchFamily="18" charset="0"/>
                </a:rPr>
                <a:t>Tăng cường công tác đào tạo nghề liên kết với doanh nghiệp. Đẩy mạnh đào tạo, bồi dưỡng học sinh giỏi nghề bằng các loại hình đào tạo ngắn hạn;</a:t>
              </a:r>
            </a:p>
          </p:txBody>
        </p:sp>
      </p:grpSp>
      <p:grpSp>
        <p:nvGrpSpPr>
          <p:cNvPr id="279" name="Group 278"/>
          <p:cNvGrpSpPr/>
          <p:nvPr/>
        </p:nvGrpSpPr>
        <p:grpSpPr>
          <a:xfrm>
            <a:off x="81171" y="3847158"/>
            <a:ext cx="8036650" cy="1029642"/>
            <a:chOff x="208617" y="296346"/>
            <a:chExt cx="7556417" cy="1029642"/>
          </a:xfrm>
        </p:grpSpPr>
        <p:pic>
          <p:nvPicPr>
            <p:cNvPr id="280"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8423" y="296346"/>
              <a:ext cx="7526611" cy="1029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1" name="Rectangle 280"/>
            <p:cNvSpPr/>
            <p:nvPr/>
          </p:nvSpPr>
          <p:spPr>
            <a:xfrm>
              <a:off x="208617" y="372546"/>
              <a:ext cx="7159990" cy="830997"/>
            </a:xfrm>
            <a:prstGeom prst="rect">
              <a:avLst/>
            </a:prstGeom>
          </p:spPr>
          <p:txBody>
            <a:bodyPr wrap="square">
              <a:spAutoFit/>
            </a:bodyPr>
            <a:lstStyle/>
            <a:p>
              <a:pPr lvl="0"/>
              <a:r>
                <a:rPr lang="en-US" sz="2400">
                  <a:latin typeface="Times New Roman" pitchFamily="18" charset="0"/>
                  <a:cs typeface="Times New Roman" pitchFamily="18" charset="0"/>
                </a:rPr>
                <a:t>Phát triển tốt hoạt động của Trung tâm đào tạo Lý Tự Trọng (Ngoại ngữ, Tin học và đào tạo nghề ngắn hạn);</a:t>
              </a:r>
            </a:p>
          </p:txBody>
        </p:sp>
      </p:grpSp>
      <p:grpSp>
        <p:nvGrpSpPr>
          <p:cNvPr id="282" name="Group 281"/>
          <p:cNvGrpSpPr/>
          <p:nvPr/>
        </p:nvGrpSpPr>
        <p:grpSpPr>
          <a:xfrm>
            <a:off x="68948" y="5562600"/>
            <a:ext cx="9030553" cy="1254438"/>
            <a:chOff x="81170" y="4298208"/>
            <a:chExt cx="9676021" cy="1464226"/>
          </a:xfrm>
        </p:grpSpPr>
        <p:pic>
          <p:nvPicPr>
            <p:cNvPr id="283"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81170" y="4298208"/>
              <a:ext cx="9612448" cy="1464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4" name="Rectangle 283"/>
            <p:cNvSpPr/>
            <p:nvPr/>
          </p:nvSpPr>
          <p:spPr>
            <a:xfrm>
              <a:off x="128232" y="4361366"/>
              <a:ext cx="9628959" cy="1401068"/>
            </a:xfrm>
            <a:prstGeom prst="rect">
              <a:avLst/>
            </a:prstGeom>
          </p:spPr>
          <p:txBody>
            <a:bodyPr wrap="square">
              <a:spAutoFit/>
            </a:bodyPr>
            <a:lstStyle/>
            <a:p>
              <a:pPr algn="just"/>
              <a:r>
                <a:rPr lang="vi-VN" sz="2400" smtClean="0">
                  <a:latin typeface="Times New Roman" pitchFamily="18" charset="0"/>
                  <a:cs typeface="Times New Roman" pitchFamily="18" charset="0"/>
                </a:rPr>
                <a:t>Trang </a:t>
              </a:r>
              <a:r>
                <a:rPr lang="vi-VN" sz="2400">
                  <a:latin typeface="Times New Roman" pitchFamily="18" charset="0"/>
                  <a:cs typeface="Times New Roman" pitchFamily="18" charset="0"/>
                </a:rPr>
                <a:t>bị thiết bị mới cho Khoa May Thời trang, Khoa Công nghệ thông tin và đặc biệt Khoa Điện – Điện tử; trang bị thiết bị văn phòng phục vụ làm việc và giảng dạy;</a:t>
              </a:r>
              <a:endParaRPr lang="en-US" sz="2400" smtClean="0">
                <a:latin typeface="Times New Roman" pitchFamily="18" charset="0"/>
                <a:cs typeface="Times New Roman" pitchFamily="18" charset="0"/>
              </a:endParaRPr>
            </a:p>
          </p:txBody>
        </p:sp>
      </p:grpSp>
      <p:grpSp>
        <p:nvGrpSpPr>
          <p:cNvPr id="288" name="Group 287"/>
          <p:cNvGrpSpPr/>
          <p:nvPr/>
        </p:nvGrpSpPr>
        <p:grpSpPr>
          <a:xfrm>
            <a:off x="123667" y="4953000"/>
            <a:ext cx="7039133" cy="461665"/>
            <a:chOff x="208617" y="601146"/>
            <a:chExt cx="6618507" cy="461665"/>
          </a:xfrm>
        </p:grpSpPr>
        <p:pic>
          <p:nvPicPr>
            <p:cNvPr id="289"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8423" y="611921"/>
              <a:ext cx="6588701" cy="450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0" name="Rectangle 289"/>
            <p:cNvSpPr/>
            <p:nvPr/>
          </p:nvSpPr>
          <p:spPr>
            <a:xfrm>
              <a:off x="208617" y="601146"/>
              <a:ext cx="6588701" cy="461665"/>
            </a:xfrm>
            <a:prstGeom prst="rect">
              <a:avLst/>
            </a:prstGeom>
          </p:spPr>
          <p:txBody>
            <a:bodyPr wrap="square">
              <a:spAutoFit/>
            </a:bodyPr>
            <a:lstStyle/>
            <a:p>
              <a:pPr lvl="0"/>
              <a:r>
                <a:rPr lang="en-US" sz="2400" smtClean="0">
                  <a:latin typeface="Times New Roman" pitchFamily="18" charset="0"/>
                  <a:cs typeface="Times New Roman" pitchFamily="18" charset="0"/>
                </a:rPr>
                <a:t>Nâng </a:t>
              </a:r>
              <a:r>
                <a:rPr lang="en-US" sz="2400">
                  <a:latin typeface="Times New Roman" pitchFamily="18" charset="0"/>
                  <a:cs typeface="Times New Roman" pitchFamily="18" charset="0"/>
                </a:rPr>
                <a:t>tầng Khoa Điện – Điện tử;</a:t>
              </a:r>
            </a:p>
          </p:txBody>
        </p:sp>
      </p:grpSp>
    </p:spTree>
    <p:extLst>
      <p:ext uri="{BB962C8B-B14F-4D97-AF65-F5344CB8AC3E}">
        <p14:creationId xmlns:p14="http://schemas.microsoft.com/office/powerpoint/2010/main" val="23109599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70"/>
                                        </p:tgtEl>
                                        <p:attrNameLst>
                                          <p:attrName>style.visibility</p:attrName>
                                        </p:attrNameLst>
                                      </p:cBhvr>
                                      <p:to>
                                        <p:strVal val="visible"/>
                                      </p:to>
                                    </p:set>
                                    <p:anim calcmode="lin" valueType="num">
                                      <p:cBhvr additive="base">
                                        <p:cTn id="7" dur="500" fill="hold"/>
                                        <p:tgtEl>
                                          <p:spTgt spid="270"/>
                                        </p:tgtEl>
                                        <p:attrNameLst>
                                          <p:attrName>ppt_x</p:attrName>
                                        </p:attrNameLst>
                                      </p:cBhvr>
                                      <p:tavLst>
                                        <p:tav tm="0">
                                          <p:val>
                                            <p:strVal val="0-#ppt_w/2"/>
                                          </p:val>
                                        </p:tav>
                                        <p:tav tm="100000">
                                          <p:val>
                                            <p:strVal val="#ppt_x"/>
                                          </p:val>
                                        </p:tav>
                                      </p:tavLst>
                                    </p:anim>
                                    <p:anim calcmode="lin" valueType="num">
                                      <p:cBhvr additive="base">
                                        <p:cTn id="8" dur="500" fill="hold"/>
                                        <p:tgtEl>
                                          <p:spTgt spid="27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73"/>
                                        </p:tgtEl>
                                        <p:attrNameLst>
                                          <p:attrName>style.visibility</p:attrName>
                                        </p:attrNameLst>
                                      </p:cBhvr>
                                      <p:to>
                                        <p:strVal val="visible"/>
                                      </p:to>
                                    </p:set>
                                    <p:anim calcmode="lin" valueType="num">
                                      <p:cBhvr additive="base">
                                        <p:cTn id="11" dur="500" fill="hold"/>
                                        <p:tgtEl>
                                          <p:spTgt spid="273"/>
                                        </p:tgtEl>
                                        <p:attrNameLst>
                                          <p:attrName>ppt_x</p:attrName>
                                        </p:attrNameLst>
                                      </p:cBhvr>
                                      <p:tavLst>
                                        <p:tav tm="0">
                                          <p:val>
                                            <p:strVal val="0-#ppt_w/2"/>
                                          </p:val>
                                        </p:tav>
                                        <p:tav tm="100000">
                                          <p:val>
                                            <p:strVal val="#ppt_x"/>
                                          </p:val>
                                        </p:tav>
                                      </p:tavLst>
                                    </p:anim>
                                    <p:anim calcmode="lin" valueType="num">
                                      <p:cBhvr additive="base">
                                        <p:cTn id="12" dur="500" fill="hold"/>
                                        <p:tgtEl>
                                          <p:spTgt spid="27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79"/>
                                        </p:tgtEl>
                                        <p:attrNameLst>
                                          <p:attrName>style.visibility</p:attrName>
                                        </p:attrNameLst>
                                      </p:cBhvr>
                                      <p:to>
                                        <p:strVal val="visible"/>
                                      </p:to>
                                    </p:set>
                                    <p:anim calcmode="lin" valueType="num">
                                      <p:cBhvr additive="base">
                                        <p:cTn id="15" dur="500" fill="hold"/>
                                        <p:tgtEl>
                                          <p:spTgt spid="279"/>
                                        </p:tgtEl>
                                        <p:attrNameLst>
                                          <p:attrName>ppt_x</p:attrName>
                                        </p:attrNameLst>
                                      </p:cBhvr>
                                      <p:tavLst>
                                        <p:tav tm="0">
                                          <p:val>
                                            <p:strVal val="0-#ppt_w/2"/>
                                          </p:val>
                                        </p:tav>
                                        <p:tav tm="100000">
                                          <p:val>
                                            <p:strVal val="#ppt_x"/>
                                          </p:val>
                                        </p:tav>
                                      </p:tavLst>
                                    </p:anim>
                                    <p:anim calcmode="lin" valueType="num">
                                      <p:cBhvr additive="base">
                                        <p:cTn id="16" dur="500" fill="hold"/>
                                        <p:tgtEl>
                                          <p:spTgt spid="27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88"/>
                                        </p:tgtEl>
                                        <p:attrNameLst>
                                          <p:attrName>style.visibility</p:attrName>
                                        </p:attrNameLst>
                                      </p:cBhvr>
                                      <p:to>
                                        <p:strVal val="visible"/>
                                      </p:to>
                                    </p:set>
                                    <p:anim calcmode="lin" valueType="num">
                                      <p:cBhvr additive="base">
                                        <p:cTn id="19" dur="500" fill="hold"/>
                                        <p:tgtEl>
                                          <p:spTgt spid="288"/>
                                        </p:tgtEl>
                                        <p:attrNameLst>
                                          <p:attrName>ppt_x</p:attrName>
                                        </p:attrNameLst>
                                      </p:cBhvr>
                                      <p:tavLst>
                                        <p:tav tm="0">
                                          <p:val>
                                            <p:strVal val="0-#ppt_w/2"/>
                                          </p:val>
                                        </p:tav>
                                        <p:tav tm="100000">
                                          <p:val>
                                            <p:strVal val="#ppt_x"/>
                                          </p:val>
                                        </p:tav>
                                      </p:tavLst>
                                    </p:anim>
                                    <p:anim calcmode="lin" valueType="num">
                                      <p:cBhvr additive="base">
                                        <p:cTn id="20" dur="500" fill="hold"/>
                                        <p:tgtEl>
                                          <p:spTgt spid="28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82"/>
                                        </p:tgtEl>
                                        <p:attrNameLst>
                                          <p:attrName>style.visibility</p:attrName>
                                        </p:attrNameLst>
                                      </p:cBhvr>
                                      <p:to>
                                        <p:strVal val="visible"/>
                                      </p:to>
                                    </p:set>
                                    <p:anim calcmode="lin" valueType="num">
                                      <p:cBhvr additive="base">
                                        <p:cTn id="23" dur="500" fill="hold"/>
                                        <p:tgtEl>
                                          <p:spTgt spid="282"/>
                                        </p:tgtEl>
                                        <p:attrNameLst>
                                          <p:attrName>ppt_x</p:attrName>
                                        </p:attrNameLst>
                                      </p:cBhvr>
                                      <p:tavLst>
                                        <p:tav tm="0">
                                          <p:val>
                                            <p:strVal val="0-#ppt_w/2"/>
                                          </p:val>
                                        </p:tav>
                                        <p:tav tm="100000">
                                          <p:val>
                                            <p:strVal val="#ppt_x"/>
                                          </p:val>
                                        </p:tav>
                                      </p:tavLst>
                                    </p:anim>
                                    <p:anim calcmode="lin" valueType="num">
                                      <p:cBhvr additive="base">
                                        <p:cTn id="24" dur="500" fill="hold"/>
                                        <p:tgtEl>
                                          <p:spTgt spid="282"/>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31" presetClass="entr" presetSubtype="0" fill="hold" nodeType="afterEffect">
                                  <p:stCondLst>
                                    <p:cond delay="0"/>
                                  </p:stCondLst>
                                  <p:childTnLst>
                                    <p:set>
                                      <p:cBhvr>
                                        <p:cTn id="27" dur="1" fill="hold">
                                          <p:stCondLst>
                                            <p:cond delay="0"/>
                                          </p:stCondLst>
                                        </p:cTn>
                                        <p:tgtEl>
                                          <p:spTgt spid="264"/>
                                        </p:tgtEl>
                                        <p:attrNameLst>
                                          <p:attrName>style.visibility</p:attrName>
                                        </p:attrNameLst>
                                      </p:cBhvr>
                                      <p:to>
                                        <p:strVal val="visible"/>
                                      </p:to>
                                    </p:set>
                                    <p:anim calcmode="lin" valueType="num">
                                      <p:cBhvr>
                                        <p:cTn id="28" dur="1000" fill="hold"/>
                                        <p:tgtEl>
                                          <p:spTgt spid="264"/>
                                        </p:tgtEl>
                                        <p:attrNameLst>
                                          <p:attrName>ppt_w</p:attrName>
                                        </p:attrNameLst>
                                      </p:cBhvr>
                                      <p:tavLst>
                                        <p:tav tm="0">
                                          <p:val>
                                            <p:fltVal val="0"/>
                                          </p:val>
                                        </p:tav>
                                        <p:tav tm="100000">
                                          <p:val>
                                            <p:strVal val="#ppt_w"/>
                                          </p:val>
                                        </p:tav>
                                      </p:tavLst>
                                    </p:anim>
                                    <p:anim calcmode="lin" valueType="num">
                                      <p:cBhvr>
                                        <p:cTn id="29" dur="1000" fill="hold"/>
                                        <p:tgtEl>
                                          <p:spTgt spid="264"/>
                                        </p:tgtEl>
                                        <p:attrNameLst>
                                          <p:attrName>ppt_h</p:attrName>
                                        </p:attrNameLst>
                                      </p:cBhvr>
                                      <p:tavLst>
                                        <p:tav tm="0">
                                          <p:val>
                                            <p:fltVal val="0"/>
                                          </p:val>
                                        </p:tav>
                                        <p:tav tm="100000">
                                          <p:val>
                                            <p:strVal val="#ppt_h"/>
                                          </p:val>
                                        </p:tav>
                                      </p:tavLst>
                                    </p:anim>
                                    <p:anim calcmode="lin" valueType="num">
                                      <p:cBhvr>
                                        <p:cTn id="30" dur="1000" fill="hold"/>
                                        <p:tgtEl>
                                          <p:spTgt spid="264"/>
                                        </p:tgtEl>
                                        <p:attrNameLst>
                                          <p:attrName>style.rotation</p:attrName>
                                        </p:attrNameLst>
                                      </p:cBhvr>
                                      <p:tavLst>
                                        <p:tav tm="0">
                                          <p:val>
                                            <p:fltVal val="90"/>
                                          </p:val>
                                        </p:tav>
                                        <p:tav tm="100000">
                                          <p:val>
                                            <p:fltVal val="0"/>
                                          </p:val>
                                        </p:tav>
                                      </p:tavLst>
                                    </p:anim>
                                    <p:animEffect transition="in" filter="fade">
                                      <p:cBhvr>
                                        <p:cTn id="31" dur="1000"/>
                                        <p:tgtEl>
                                          <p:spTgt spid="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p:txBody>
          <a:bodyPr/>
          <a:lstStyle/>
          <a:p>
            <a:pPr lvl="0"/>
            <a:r>
              <a:rPr lang="en-US"/>
              <a:t>Đầu tư cơ sở vật chất và các hoạt động khác</a:t>
            </a:r>
            <a:endParaRPr lang="vi-VN"/>
          </a:p>
        </p:txBody>
      </p:sp>
      <p:grpSp>
        <p:nvGrpSpPr>
          <p:cNvPr id="264" name="Group 3"/>
          <p:cNvGrpSpPr>
            <a:grpSpLocks/>
          </p:cNvGrpSpPr>
          <p:nvPr/>
        </p:nvGrpSpPr>
        <p:grpSpPr bwMode="auto">
          <a:xfrm rot="884148">
            <a:off x="7385830" y="2135439"/>
            <a:ext cx="1463982" cy="1942939"/>
            <a:chOff x="3217" y="1371"/>
            <a:chExt cx="2106" cy="2106"/>
          </a:xfrm>
        </p:grpSpPr>
        <p:sp>
          <p:nvSpPr>
            <p:cNvPr id="266"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7"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8"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9"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grpSp>
        <p:nvGrpSpPr>
          <p:cNvPr id="270" name="Group 269"/>
          <p:cNvGrpSpPr/>
          <p:nvPr/>
        </p:nvGrpSpPr>
        <p:grpSpPr>
          <a:xfrm>
            <a:off x="81171" y="1117937"/>
            <a:ext cx="8986629" cy="1386405"/>
            <a:chOff x="236538" y="1399995"/>
            <a:chExt cx="6588701" cy="1386405"/>
          </a:xfrm>
        </p:grpSpPr>
        <p:pic>
          <p:nvPicPr>
            <p:cNvPr id="271"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425058"/>
              <a:ext cx="6588701" cy="1361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2" name="Rectangle 271"/>
            <p:cNvSpPr/>
            <p:nvPr/>
          </p:nvSpPr>
          <p:spPr>
            <a:xfrm>
              <a:off x="236538" y="1399995"/>
              <a:ext cx="6588701" cy="1200329"/>
            </a:xfrm>
            <a:prstGeom prst="rect">
              <a:avLst/>
            </a:prstGeom>
          </p:spPr>
          <p:txBody>
            <a:bodyPr wrap="square">
              <a:spAutoFit/>
            </a:bodyPr>
            <a:lstStyle/>
            <a:p>
              <a:pPr algn="just"/>
              <a:r>
                <a:rPr lang="vi-VN" sz="2400" smtClean="0">
                  <a:latin typeface="Times New Roman" pitchFamily="18" charset="0"/>
                  <a:cs typeface="Times New Roman" pitchFamily="18" charset="0"/>
                </a:rPr>
                <a:t>Sắp </a:t>
              </a:r>
              <a:r>
                <a:rPr lang="vi-VN" sz="2400">
                  <a:latin typeface="Times New Roman" pitchFamily="18" charset="0"/>
                  <a:cs typeface="Times New Roman" pitchFamily="18" charset="0"/>
                </a:rPr>
                <a:t>xếp vị trí làm việc và thực hành cho các Khoa điện – Điện tử, Khoa Động lực, Khoa Nhiệt Lạnh, Khoa Công nghệ thông tin và các phòng học lý thuyết</a:t>
              </a:r>
              <a:endParaRPr lang="en-US" sz="2400">
                <a:latin typeface="Times New Roman" pitchFamily="18" charset="0"/>
                <a:cs typeface="Times New Roman" pitchFamily="18" charset="0"/>
              </a:endParaRPr>
            </a:p>
          </p:txBody>
        </p:sp>
      </p:grpSp>
      <p:grpSp>
        <p:nvGrpSpPr>
          <p:cNvPr id="273" name="Group 272"/>
          <p:cNvGrpSpPr/>
          <p:nvPr/>
        </p:nvGrpSpPr>
        <p:grpSpPr>
          <a:xfrm>
            <a:off x="81170" y="2521803"/>
            <a:ext cx="7002464" cy="830997"/>
            <a:chOff x="236537" y="1792324"/>
            <a:chExt cx="6588702" cy="830997"/>
          </a:xfrm>
        </p:grpSpPr>
        <p:pic>
          <p:nvPicPr>
            <p:cNvPr id="274"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844499"/>
              <a:ext cx="6588701" cy="77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5" name="Rectangle 274"/>
            <p:cNvSpPr/>
            <p:nvPr/>
          </p:nvSpPr>
          <p:spPr>
            <a:xfrm>
              <a:off x="236537" y="1792324"/>
              <a:ext cx="6588701" cy="830997"/>
            </a:xfrm>
            <a:prstGeom prst="rect">
              <a:avLst/>
            </a:prstGeom>
          </p:spPr>
          <p:txBody>
            <a:bodyPr wrap="square">
              <a:spAutoFit/>
            </a:bodyPr>
            <a:lstStyle/>
            <a:p>
              <a:pPr lvl="0" algn="just"/>
              <a:r>
                <a:rPr lang="vi-VN" sz="2400" smtClean="0">
                  <a:latin typeface="Times New Roman" pitchFamily="18" charset="0"/>
                  <a:cs typeface="Times New Roman" pitchFamily="18" charset="0"/>
                </a:rPr>
                <a:t>Sắp </a:t>
              </a:r>
              <a:r>
                <a:rPr lang="vi-VN" sz="2400">
                  <a:latin typeface="Times New Roman" pitchFamily="18" charset="0"/>
                  <a:cs typeface="Times New Roman" pitchFamily="18" charset="0"/>
                </a:rPr>
                <a:t>xếp vị trí làm việc Trung tâm truyền thông – Thư viện và trang bị thêm các đầu sách cho Thư viện;</a:t>
              </a:r>
              <a:endParaRPr lang="en-US" sz="2400">
                <a:latin typeface="Times New Roman" pitchFamily="18" charset="0"/>
                <a:cs typeface="Times New Roman" pitchFamily="18" charset="0"/>
              </a:endParaRPr>
            </a:p>
          </p:txBody>
        </p:sp>
      </p:grpSp>
      <p:grpSp>
        <p:nvGrpSpPr>
          <p:cNvPr id="279" name="Group 278"/>
          <p:cNvGrpSpPr/>
          <p:nvPr/>
        </p:nvGrpSpPr>
        <p:grpSpPr>
          <a:xfrm>
            <a:off x="47467" y="3429000"/>
            <a:ext cx="7420133" cy="1276529"/>
            <a:chOff x="208617" y="296346"/>
            <a:chExt cx="6618507" cy="1276529"/>
          </a:xfrm>
        </p:grpSpPr>
        <p:pic>
          <p:nvPicPr>
            <p:cNvPr id="280"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8423" y="296346"/>
              <a:ext cx="6588701" cy="1276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1" name="Rectangle 280"/>
            <p:cNvSpPr/>
            <p:nvPr/>
          </p:nvSpPr>
          <p:spPr>
            <a:xfrm>
              <a:off x="208617" y="296346"/>
              <a:ext cx="6588701" cy="1200329"/>
            </a:xfrm>
            <a:prstGeom prst="rect">
              <a:avLst/>
            </a:prstGeom>
          </p:spPr>
          <p:txBody>
            <a:bodyPr wrap="square">
              <a:spAutoFit/>
            </a:bodyPr>
            <a:lstStyle/>
            <a:p>
              <a:pPr lvl="0" algn="just"/>
              <a:r>
                <a:rPr lang="vi-VN" sz="2400">
                  <a:latin typeface="Times New Roman" pitchFamily="18" charset="0"/>
                  <a:cs typeface="Times New Roman" pitchFamily="18" charset="0"/>
                </a:rPr>
                <a:t>Cải tạo ký túc xá sinh viên thu hút được trên 300 học sinh sinh viên giúp cho việc tăng quy mô đào tạo của trường, tạo nguồn lực kinh tế để phát triển</a:t>
              </a:r>
              <a:endParaRPr lang="en-US" sz="2400">
                <a:latin typeface="Times New Roman" pitchFamily="18" charset="0"/>
                <a:cs typeface="Times New Roman" pitchFamily="18" charset="0"/>
              </a:endParaRPr>
            </a:p>
          </p:txBody>
        </p:sp>
      </p:grpSp>
      <p:grpSp>
        <p:nvGrpSpPr>
          <p:cNvPr id="282" name="Group 281"/>
          <p:cNvGrpSpPr/>
          <p:nvPr/>
        </p:nvGrpSpPr>
        <p:grpSpPr>
          <a:xfrm>
            <a:off x="68948" y="5943601"/>
            <a:ext cx="8986630" cy="885688"/>
            <a:chOff x="81170" y="4226426"/>
            <a:chExt cx="9628959" cy="1033807"/>
          </a:xfrm>
        </p:grpSpPr>
        <p:pic>
          <p:nvPicPr>
            <p:cNvPr id="283"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81171" y="4298208"/>
              <a:ext cx="7996029"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4" name="Rectangle 283"/>
            <p:cNvSpPr/>
            <p:nvPr/>
          </p:nvSpPr>
          <p:spPr>
            <a:xfrm>
              <a:off x="81170" y="4226426"/>
              <a:ext cx="9628959" cy="969970"/>
            </a:xfrm>
            <a:prstGeom prst="rect">
              <a:avLst/>
            </a:prstGeom>
          </p:spPr>
          <p:txBody>
            <a:bodyPr wrap="square">
              <a:spAutoFit/>
            </a:bodyPr>
            <a:lstStyle/>
            <a:p>
              <a:pPr lvl="0"/>
              <a:r>
                <a:rPr lang="en-US" sz="2400">
                  <a:latin typeface="Times New Roman" pitchFamily="18" charset="0"/>
                  <a:cs typeface="Times New Roman" pitchFamily="18" charset="0"/>
                </a:rPr>
                <a:t>Triển khai tiếp tục dự án xây dựng phân hiệu tại huyện Củ Chi trình Sở Giáo dục và Đào tạo và UBND thành phố Hồ chí Minh;</a:t>
              </a:r>
            </a:p>
          </p:txBody>
        </p:sp>
      </p:grpSp>
      <p:grpSp>
        <p:nvGrpSpPr>
          <p:cNvPr id="288" name="Group 287"/>
          <p:cNvGrpSpPr/>
          <p:nvPr/>
        </p:nvGrpSpPr>
        <p:grpSpPr>
          <a:xfrm>
            <a:off x="76200" y="4743271"/>
            <a:ext cx="8969455" cy="1200329"/>
            <a:chOff x="238423" y="611921"/>
            <a:chExt cx="6592407" cy="1200329"/>
          </a:xfrm>
        </p:grpSpPr>
        <p:pic>
          <p:nvPicPr>
            <p:cNvPr id="289"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8423" y="611921"/>
              <a:ext cx="6588701" cy="1153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0" name="Rectangle 289"/>
            <p:cNvSpPr/>
            <p:nvPr/>
          </p:nvSpPr>
          <p:spPr>
            <a:xfrm>
              <a:off x="242129" y="611921"/>
              <a:ext cx="6588701" cy="1200329"/>
            </a:xfrm>
            <a:prstGeom prst="rect">
              <a:avLst/>
            </a:prstGeom>
          </p:spPr>
          <p:txBody>
            <a:bodyPr wrap="square">
              <a:spAutoFit/>
            </a:bodyPr>
            <a:lstStyle/>
            <a:p>
              <a:pPr lvl="0" algn="just"/>
              <a:r>
                <a:rPr lang="vi-VN" sz="2400">
                  <a:latin typeface="Times New Roman" pitchFamily="18" charset="0"/>
                  <a:cs typeface="Times New Roman" pitchFamily="18" charset="0"/>
                </a:rPr>
                <a:t>Triển khai xây dựng quy hoạch tổng thể tại cơ sở chính theo quy hoạch tổng thể 1/500 và điều chỉnh lại quy hoạch 1/2000 trình thành phố xét duyệt;</a:t>
              </a:r>
              <a:endParaRPr lang="en-US" sz="2400">
                <a:latin typeface="Times New Roman" pitchFamily="18" charset="0"/>
                <a:cs typeface="Times New Roman" pitchFamily="18" charset="0"/>
              </a:endParaRPr>
            </a:p>
          </p:txBody>
        </p:sp>
      </p:grpSp>
    </p:spTree>
    <p:extLst>
      <p:ext uri="{BB962C8B-B14F-4D97-AF65-F5344CB8AC3E}">
        <p14:creationId xmlns:p14="http://schemas.microsoft.com/office/powerpoint/2010/main" val="1211459905"/>
      </p:ext>
    </p:extLst>
  </p:cSld>
  <p:clrMapOvr>
    <a:masterClrMapping/>
  </p:clrMapOvr>
  <mc:AlternateContent xmlns:mc="http://schemas.openxmlformats.org/markup-compatibility/2006" xmlns:p14="http://schemas.microsoft.com/office/powerpoint/2010/main">
    <mc:Choice Requires="p14">
      <p:transition spd="slow" p14:dur="1600">
        <p14:gallery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70"/>
                                        </p:tgtEl>
                                        <p:attrNameLst>
                                          <p:attrName>style.visibility</p:attrName>
                                        </p:attrNameLst>
                                      </p:cBhvr>
                                      <p:to>
                                        <p:strVal val="visible"/>
                                      </p:to>
                                    </p:set>
                                    <p:anim calcmode="lin" valueType="num">
                                      <p:cBhvr additive="base">
                                        <p:cTn id="7" dur="500" fill="hold"/>
                                        <p:tgtEl>
                                          <p:spTgt spid="270"/>
                                        </p:tgtEl>
                                        <p:attrNameLst>
                                          <p:attrName>ppt_x</p:attrName>
                                        </p:attrNameLst>
                                      </p:cBhvr>
                                      <p:tavLst>
                                        <p:tav tm="0">
                                          <p:val>
                                            <p:strVal val="0-#ppt_w/2"/>
                                          </p:val>
                                        </p:tav>
                                        <p:tav tm="100000">
                                          <p:val>
                                            <p:strVal val="#ppt_x"/>
                                          </p:val>
                                        </p:tav>
                                      </p:tavLst>
                                    </p:anim>
                                    <p:anim calcmode="lin" valueType="num">
                                      <p:cBhvr additive="base">
                                        <p:cTn id="8" dur="500" fill="hold"/>
                                        <p:tgtEl>
                                          <p:spTgt spid="27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73"/>
                                        </p:tgtEl>
                                        <p:attrNameLst>
                                          <p:attrName>style.visibility</p:attrName>
                                        </p:attrNameLst>
                                      </p:cBhvr>
                                      <p:to>
                                        <p:strVal val="visible"/>
                                      </p:to>
                                    </p:set>
                                    <p:anim calcmode="lin" valueType="num">
                                      <p:cBhvr additive="base">
                                        <p:cTn id="11" dur="500" fill="hold"/>
                                        <p:tgtEl>
                                          <p:spTgt spid="273"/>
                                        </p:tgtEl>
                                        <p:attrNameLst>
                                          <p:attrName>ppt_x</p:attrName>
                                        </p:attrNameLst>
                                      </p:cBhvr>
                                      <p:tavLst>
                                        <p:tav tm="0">
                                          <p:val>
                                            <p:strVal val="0-#ppt_w/2"/>
                                          </p:val>
                                        </p:tav>
                                        <p:tav tm="100000">
                                          <p:val>
                                            <p:strVal val="#ppt_x"/>
                                          </p:val>
                                        </p:tav>
                                      </p:tavLst>
                                    </p:anim>
                                    <p:anim calcmode="lin" valueType="num">
                                      <p:cBhvr additive="base">
                                        <p:cTn id="12" dur="500" fill="hold"/>
                                        <p:tgtEl>
                                          <p:spTgt spid="27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79"/>
                                        </p:tgtEl>
                                        <p:attrNameLst>
                                          <p:attrName>style.visibility</p:attrName>
                                        </p:attrNameLst>
                                      </p:cBhvr>
                                      <p:to>
                                        <p:strVal val="visible"/>
                                      </p:to>
                                    </p:set>
                                    <p:anim calcmode="lin" valueType="num">
                                      <p:cBhvr additive="base">
                                        <p:cTn id="15" dur="500" fill="hold"/>
                                        <p:tgtEl>
                                          <p:spTgt spid="279"/>
                                        </p:tgtEl>
                                        <p:attrNameLst>
                                          <p:attrName>ppt_x</p:attrName>
                                        </p:attrNameLst>
                                      </p:cBhvr>
                                      <p:tavLst>
                                        <p:tav tm="0">
                                          <p:val>
                                            <p:strVal val="0-#ppt_w/2"/>
                                          </p:val>
                                        </p:tav>
                                        <p:tav tm="100000">
                                          <p:val>
                                            <p:strVal val="#ppt_x"/>
                                          </p:val>
                                        </p:tav>
                                      </p:tavLst>
                                    </p:anim>
                                    <p:anim calcmode="lin" valueType="num">
                                      <p:cBhvr additive="base">
                                        <p:cTn id="16" dur="500" fill="hold"/>
                                        <p:tgtEl>
                                          <p:spTgt spid="27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88"/>
                                        </p:tgtEl>
                                        <p:attrNameLst>
                                          <p:attrName>style.visibility</p:attrName>
                                        </p:attrNameLst>
                                      </p:cBhvr>
                                      <p:to>
                                        <p:strVal val="visible"/>
                                      </p:to>
                                    </p:set>
                                    <p:anim calcmode="lin" valueType="num">
                                      <p:cBhvr additive="base">
                                        <p:cTn id="19" dur="500" fill="hold"/>
                                        <p:tgtEl>
                                          <p:spTgt spid="288"/>
                                        </p:tgtEl>
                                        <p:attrNameLst>
                                          <p:attrName>ppt_x</p:attrName>
                                        </p:attrNameLst>
                                      </p:cBhvr>
                                      <p:tavLst>
                                        <p:tav tm="0">
                                          <p:val>
                                            <p:strVal val="0-#ppt_w/2"/>
                                          </p:val>
                                        </p:tav>
                                        <p:tav tm="100000">
                                          <p:val>
                                            <p:strVal val="#ppt_x"/>
                                          </p:val>
                                        </p:tav>
                                      </p:tavLst>
                                    </p:anim>
                                    <p:anim calcmode="lin" valueType="num">
                                      <p:cBhvr additive="base">
                                        <p:cTn id="20" dur="500" fill="hold"/>
                                        <p:tgtEl>
                                          <p:spTgt spid="28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82"/>
                                        </p:tgtEl>
                                        <p:attrNameLst>
                                          <p:attrName>style.visibility</p:attrName>
                                        </p:attrNameLst>
                                      </p:cBhvr>
                                      <p:to>
                                        <p:strVal val="visible"/>
                                      </p:to>
                                    </p:set>
                                    <p:anim calcmode="lin" valueType="num">
                                      <p:cBhvr additive="base">
                                        <p:cTn id="23" dur="500" fill="hold"/>
                                        <p:tgtEl>
                                          <p:spTgt spid="282"/>
                                        </p:tgtEl>
                                        <p:attrNameLst>
                                          <p:attrName>ppt_x</p:attrName>
                                        </p:attrNameLst>
                                      </p:cBhvr>
                                      <p:tavLst>
                                        <p:tav tm="0">
                                          <p:val>
                                            <p:strVal val="0-#ppt_w/2"/>
                                          </p:val>
                                        </p:tav>
                                        <p:tav tm="100000">
                                          <p:val>
                                            <p:strVal val="#ppt_x"/>
                                          </p:val>
                                        </p:tav>
                                      </p:tavLst>
                                    </p:anim>
                                    <p:anim calcmode="lin" valueType="num">
                                      <p:cBhvr additive="base">
                                        <p:cTn id="24" dur="500" fill="hold"/>
                                        <p:tgtEl>
                                          <p:spTgt spid="282"/>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31" presetClass="entr" presetSubtype="0" fill="hold" nodeType="afterEffect">
                                  <p:stCondLst>
                                    <p:cond delay="0"/>
                                  </p:stCondLst>
                                  <p:childTnLst>
                                    <p:set>
                                      <p:cBhvr>
                                        <p:cTn id="27" dur="1" fill="hold">
                                          <p:stCondLst>
                                            <p:cond delay="0"/>
                                          </p:stCondLst>
                                        </p:cTn>
                                        <p:tgtEl>
                                          <p:spTgt spid="264"/>
                                        </p:tgtEl>
                                        <p:attrNameLst>
                                          <p:attrName>style.visibility</p:attrName>
                                        </p:attrNameLst>
                                      </p:cBhvr>
                                      <p:to>
                                        <p:strVal val="visible"/>
                                      </p:to>
                                    </p:set>
                                    <p:anim calcmode="lin" valueType="num">
                                      <p:cBhvr>
                                        <p:cTn id="28" dur="1000" fill="hold"/>
                                        <p:tgtEl>
                                          <p:spTgt spid="264"/>
                                        </p:tgtEl>
                                        <p:attrNameLst>
                                          <p:attrName>ppt_w</p:attrName>
                                        </p:attrNameLst>
                                      </p:cBhvr>
                                      <p:tavLst>
                                        <p:tav tm="0">
                                          <p:val>
                                            <p:fltVal val="0"/>
                                          </p:val>
                                        </p:tav>
                                        <p:tav tm="100000">
                                          <p:val>
                                            <p:strVal val="#ppt_w"/>
                                          </p:val>
                                        </p:tav>
                                      </p:tavLst>
                                    </p:anim>
                                    <p:anim calcmode="lin" valueType="num">
                                      <p:cBhvr>
                                        <p:cTn id="29" dur="1000" fill="hold"/>
                                        <p:tgtEl>
                                          <p:spTgt spid="264"/>
                                        </p:tgtEl>
                                        <p:attrNameLst>
                                          <p:attrName>ppt_h</p:attrName>
                                        </p:attrNameLst>
                                      </p:cBhvr>
                                      <p:tavLst>
                                        <p:tav tm="0">
                                          <p:val>
                                            <p:fltVal val="0"/>
                                          </p:val>
                                        </p:tav>
                                        <p:tav tm="100000">
                                          <p:val>
                                            <p:strVal val="#ppt_h"/>
                                          </p:val>
                                        </p:tav>
                                      </p:tavLst>
                                    </p:anim>
                                    <p:anim calcmode="lin" valueType="num">
                                      <p:cBhvr>
                                        <p:cTn id="30" dur="1000" fill="hold"/>
                                        <p:tgtEl>
                                          <p:spTgt spid="264"/>
                                        </p:tgtEl>
                                        <p:attrNameLst>
                                          <p:attrName>style.rotation</p:attrName>
                                        </p:attrNameLst>
                                      </p:cBhvr>
                                      <p:tavLst>
                                        <p:tav tm="0">
                                          <p:val>
                                            <p:fltVal val="90"/>
                                          </p:val>
                                        </p:tav>
                                        <p:tav tm="100000">
                                          <p:val>
                                            <p:fltVal val="0"/>
                                          </p:val>
                                        </p:tav>
                                      </p:tavLst>
                                    </p:anim>
                                    <p:animEffect transition="in" filter="fade">
                                      <p:cBhvr>
                                        <p:cTn id="31" dur="1000"/>
                                        <p:tgtEl>
                                          <p:spTgt spid="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z="2800" b="1" smtClean="0">
                <a:latin typeface="Times New Roman" pitchFamily="18" charset="0"/>
                <a:cs typeface="Times New Roman" pitchFamily="18" charset="0"/>
              </a:rPr>
              <a:t>KẾT QUẢ ĐẠT ĐƯỢC TRONG NĂM 2015</a:t>
            </a:r>
            <a:endParaRPr lang="vi-VN" sz="2800">
              <a:latin typeface="Times New Roman" pitchFamily="18" charset="0"/>
              <a:cs typeface="Times New Roman" pitchFamily="18" charset="0"/>
            </a:endParaRPr>
          </a:p>
        </p:txBody>
      </p:sp>
      <p:sp>
        <p:nvSpPr>
          <p:cNvPr id="2" name="Text Placeholder 1"/>
          <p:cNvSpPr>
            <a:spLocks noGrp="1"/>
          </p:cNvSpPr>
          <p:nvPr>
            <p:ph type="body" sz="quarter" idx="13"/>
          </p:nvPr>
        </p:nvSpPr>
        <p:spPr/>
        <p:txBody>
          <a:bodyPr/>
          <a:lstStyle/>
          <a:p>
            <a:pPr lvl="0"/>
            <a:r>
              <a:rPr lang="en-US"/>
              <a:t>Đầu tư cơ sở vật chất và các hoạt động khác</a:t>
            </a:r>
            <a:endParaRPr lang="vi-VN"/>
          </a:p>
        </p:txBody>
      </p:sp>
      <p:grpSp>
        <p:nvGrpSpPr>
          <p:cNvPr id="264" name="Group 3"/>
          <p:cNvGrpSpPr>
            <a:grpSpLocks/>
          </p:cNvGrpSpPr>
          <p:nvPr/>
        </p:nvGrpSpPr>
        <p:grpSpPr bwMode="auto">
          <a:xfrm rot="663586">
            <a:off x="6997143" y="1519702"/>
            <a:ext cx="1778099" cy="2417256"/>
            <a:chOff x="3217" y="1371"/>
            <a:chExt cx="2106" cy="2106"/>
          </a:xfrm>
        </p:grpSpPr>
        <p:sp>
          <p:nvSpPr>
            <p:cNvPr id="266"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7"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8"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269"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grpSp>
        <p:nvGrpSpPr>
          <p:cNvPr id="285" name="Group 284"/>
          <p:cNvGrpSpPr/>
          <p:nvPr/>
        </p:nvGrpSpPr>
        <p:grpSpPr>
          <a:xfrm>
            <a:off x="97016" y="1219200"/>
            <a:ext cx="8894584" cy="609600"/>
            <a:chOff x="236539" y="98013"/>
            <a:chExt cx="7740078" cy="609600"/>
          </a:xfrm>
        </p:grpSpPr>
        <p:pic>
          <p:nvPicPr>
            <p:cNvPr id="286"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9" y="98013"/>
              <a:ext cx="7607459"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7" name="Rectangle 286"/>
            <p:cNvSpPr/>
            <p:nvPr/>
          </p:nvSpPr>
          <p:spPr>
            <a:xfrm>
              <a:off x="236539" y="123552"/>
              <a:ext cx="7740078" cy="461665"/>
            </a:xfrm>
            <a:prstGeom prst="rect">
              <a:avLst/>
            </a:prstGeom>
          </p:spPr>
          <p:txBody>
            <a:bodyPr wrap="square">
              <a:spAutoFit/>
            </a:bodyPr>
            <a:lstStyle/>
            <a:p>
              <a:pPr algn="just"/>
              <a:r>
                <a:rPr lang="vi-VN" sz="2400" smtClean="0">
                  <a:latin typeface="Times New Roman" pitchFamily="18" charset="0"/>
                  <a:cs typeface="Times New Roman" pitchFamily="18" charset="0"/>
                </a:rPr>
                <a:t>Xây </a:t>
              </a:r>
              <a:r>
                <a:rPr lang="vi-VN" sz="2400">
                  <a:latin typeface="Times New Roman" pitchFamily="18" charset="0"/>
                  <a:cs typeface="Times New Roman" pitchFamily="18" charset="0"/>
                </a:rPr>
                <a:t>dựng cổng chính của trường;</a:t>
              </a:r>
              <a:endParaRPr lang="en-US" sz="2400" smtClean="0">
                <a:latin typeface="Times New Roman" pitchFamily="18" charset="0"/>
                <a:cs typeface="Times New Roman" pitchFamily="18" charset="0"/>
              </a:endParaRPr>
            </a:p>
          </p:txBody>
        </p:sp>
      </p:grpSp>
      <p:grpSp>
        <p:nvGrpSpPr>
          <p:cNvPr id="33" name="Group 32"/>
          <p:cNvGrpSpPr/>
          <p:nvPr/>
        </p:nvGrpSpPr>
        <p:grpSpPr>
          <a:xfrm>
            <a:off x="97016" y="2057400"/>
            <a:ext cx="8894584" cy="609600"/>
            <a:chOff x="236537" y="1195586"/>
            <a:chExt cx="8699547" cy="609600"/>
          </a:xfrm>
        </p:grpSpPr>
        <p:pic>
          <p:nvPicPr>
            <p:cNvPr id="34"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8" y="1195586"/>
              <a:ext cx="8607039"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Rectangle 34"/>
            <p:cNvSpPr/>
            <p:nvPr/>
          </p:nvSpPr>
          <p:spPr>
            <a:xfrm>
              <a:off x="236537" y="1221125"/>
              <a:ext cx="8699547" cy="461665"/>
            </a:xfrm>
            <a:prstGeom prst="rect">
              <a:avLst/>
            </a:prstGeom>
          </p:spPr>
          <p:txBody>
            <a:bodyPr wrap="square">
              <a:spAutoFit/>
            </a:bodyPr>
            <a:lstStyle/>
            <a:p>
              <a:pPr algn="just"/>
              <a:r>
                <a:rPr lang="vi-VN" sz="2400" smtClean="0">
                  <a:latin typeface="Times New Roman" pitchFamily="18" charset="0"/>
                  <a:cs typeface="Times New Roman" pitchFamily="18" charset="0"/>
                </a:rPr>
                <a:t>Cải </a:t>
              </a:r>
              <a:r>
                <a:rPr lang="vi-VN" sz="2400">
                  <a:latin typeface="Times New Roman" pitchFamily="18" charset="0"/>
                  <a:cs typeface="Times New Roman" pitchFamily="18" charset="0"/>
                </a:rPr>
                <a:t>tạo lại nhà truyền thống, nhà bảo vệ của trường;</a:t>
              </a:r>
              <a:endParaRPr lang="en-US" sz="2400" smtClean="0">
                <a:latin typeface="Times New Roman" pitchFamily="18" charset="0"/>
                <a:cs typeface="Times New Roman" pitchFamily="18" charset="0"/>
              </a:endParaRPr>
            </a:p>
          </p:txBody>
        </p:sp>
      </p:grpSp>
      <p:grpSp>
        <p:nvGrpSpPr>
          <p:cNvPr id="37" name="Group 36"/>
          <p:cNvGrpSpPr/>
          <p:nvPr/>
        </p:nvGrpSpPr>
        <p:grpSpPr>
          <a:xfrm>
            <a:off x="76200" y="3591123"/>
            <a:ext cx="6993978" cy="523677"/>
            <a:chOff x="236537" y="-539690"/>
            <a:chExt cx="11008048" cy="523677"/>
          </a:xfrm>
        </p:grpSpPr>
        <p:pic>
          <p:nvPicPr>
            <p:cNvPr id="38"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302445" y="-539689"/>
              <a:ext cx="10072841" cy="5236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ectangle 38"/>
            <p:cNvSpPr/>
            <p:nvPr/>
          </p:nvSpPr>
          <p:spPr>
            <a:xfrm>
              <a:off x="236537" y="-539690"/>
              <a:ext cx="11008048" cy="461665"/>
            </a:xfrm>
            <a:prstGeom prst="rect">
              <a:avLst/>
            </a:prstGeom>
          </p:spPr>
          <p:txBody>
            <a:bodyPr wrap="square">
              <a:spAutoFit/>
            </a:bodyPr>
            <a:lstStyle/>
            <a:p>
              <a:pPr algn="just"/>
              <a:r>
                <a:rPr lang="vi-VN" sz="2400" smtClean="0">
                  <a:latin typeface="Times New Roman" pitchFamily="18" charset="0"/>
                  <a:cs typeface="Times New Roman" pitchFamily="18" charset="0"/>
                </a:rPr>
                <a:t>Cải </a:t>
              </a:r>
              <a:r>
                <a:rPr lang="vi-VN" sz="2400">
                  <a:latin typeface="Times New Roman" pitchFamily="18" charset="0"/>
                  <a:cs typeface="Times New Roman" pitchFamily="18" charset="0"/>
                </a:rPr>
                <a:t>tạo các bồn bông, cây cối trong khuôn viên trường;</a:t>
              </a:r>
              <a:endParaRPr lang="en-US" sz="2400" smtClean="0">
                <a:latin typeface="Times New Roman" pitchFamily="18" charset="0"/>
                <a:cs typeface="Times New Roman" pitchFamily="18" charset="0"/>
              </a:endParaRPr>
            </a:p>
          </p:txBody>
        </p:sp>
      </p:grpSp>
      <p:grpSp>
        <p:nvGrpSpPr>
          <p:cNvPr id="41" name="Group 40"/>
          <p:cNvGrpSpPr/>
          <p:nvPr/>
        </p:nvGrpSpPr>
        <p:grpSpPr>
          <a:xfrm>
            <a:off x="76200" y="2878365"/>
            <a:ext cx="7754930" cy="474435"/>
            <a:chOff x="242480" y="-605800"/>
            <a:chExt cx="12205735" cy="474435"/>
          </a:xfrm>
        </p:grpSpPr>
        <p:pic>
          <p:nvPicPr>
            <p:cNvPr id="42"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76515" y="-605800"/>
              <a:ext cx="10464511" cy="474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 name="Rectangle 42"/>
            <p:cNvSpPr/>
            <p:nvPr/>
          </p:nvSpPr>
          <p:spPr>
            <a:xfrm>
              <a:off x="242480" y="-593030"/>
              <a:ext cx="12205735" cy="461665"/>
            </a:xfrm>
            <a:prstGeom prst="rect">
              <a:avLst/>
            </a:prstGeom>
          </p:spPr>
          <p:txBody>
            <a:bodyPr wrap="square">
              <a:spAutoFit/>
            </a:bodyPr>
            <a:lstStyle/>
            <a:p>
              <a:pPr algn="just"/>
              <a:r>
                <a:rPr lang="vi-VN" sz="2400" smtClean="0">
                  <a:latin typeface="Times New Roman" pitchFamily="18" charset="0"/>
                  <a:cs typeface="Times New Roman" pitchFamily="18" charset="0"/>
                </a:rPr>
                <a:t>Sửa </a:t>
              </a:r>
              <a:r>
                <a:rPr lang="vi-VN" sz="2400">
                  <a:latin typeface="Times New Roman" pitchFamily="18" charset="0"/>
                  <a:cs typeface="Times New Roman" pitchFamily="18" charset="0"/>
                </a:rPr>
                <a:t>chữa và sơn lại toàn bộ các bàn học lý thuyết;</a:t>
              </a:r>
              <a:endParaRPr lang="en-US" sz="2400" smtClean="0">
                <a:latin typeface="Times New Roman" pitchFamily="18" charset="0"/>
                <a:cs typeface="Times New Roman" pitchFamily="18" charset="0"/>
              </a:endParaRPr>
            </a:p>
          </p:txBody>
        </p:sp>
      </p:grpSp>
      <p:grpSp>
        <p:nvGrpSpPr>
          <p:cNvPr id="45" name="Group 44"/>
          <p:cNvGrpSpPr/>
          <p:nvPr/>
        </p:nvGrpSpPr>
        <p:grpSpPr>
          <a:xfrm>
            <a:off x="111533" y="4343400"/>
            <a:ext cx="8880067" cy="461665"/>
            <a:chOff x="236537" y="935435"/>
            <a:chExt cx="13976625" cy="461665"/>
          </a:xfrm>
        </p:grpSpPr>
        <p:pic>
          <p:nvPicPr>
            <p:cNvPr id="46"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9" y="935435"/>
              <a:ext cx="13017154" cy="42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Rectangle 46"/>
            <p:cNvSpPr/>
            <p:nvPr/>
          </p:nvSpPr>
          <p:spPr>
            <a:xfrm>
              <a:off x="236537" y="935435"/>
              <a:ext cx="13976625" cy="461665"/>
            </a:xfrm>
            <a:prstGeom prst="rect">
              <a:avLst/>
            </a:prstGeom>
          </p:spPr>
          <p:txBody>
            <a:bodyPr wrap="square">
              <a:spAutoFit/>
            </a:bodyPr>
            <a:lstStyle/>
            <a:p>
              <a:pPr algn="just"/>
              <a:r>
                <a:rPr lang="vi-VN" sz="2400" dirty="0" smtClean="0">
                  <a:latin typeface="Times New Roman" pitchFamily="18" charset="0"/>
                  <a:cs typeface="Times New Roman" pitchFamily="18" charset="0"/>
                </a:rPr>
                <a:t>Cải </a:t>
              </a:r>
              <a:r>
                <a:rPr lang="vi-VN" sz="2400" dirty="0">
                  <a:latin typeface="Times New Roman" pitchFamily="18" charset="0"/>
                  <a:cs typeface="Times New Roman" pitchFamily="18" charset="0"/>
                </a:rPr>
                <a:t>tạo chống nóng nhà F và khu vực thể thao sau phòng đào tạo;</a:t>
              </a:r>
              <a:endParaRPr lang="en-US" sz="2400" dirty="0" smtClean="0">
                <a:latin typeface="Times New Roman" pitchFamily="18" charset="0"/>
                <a:cs typeface="Times New Roman" pitchFamily="18" charset="0"/>
              </a:endParaRPr>
            </a:p>
          </p:txBody>
        </p:sp>
      </p:grpSp>
      <p:grpSp>
        <p:nvGrpSpPr>
          <p:cNvPr id="48" name="Group 47"/>
          <p:cNvGrpSpPr/>
          <p:nvPr/>
        </p:nvGrpSpPr>
        <p:grpSpPr>
          <a:xfrm>
            <a:off x="76200" y="5611385"/>
            <a:ext cx="9034291" cy="865615"/>
            <a:chOff x="150441" y="-51029"/>
            <a:chExt cx="14325436" cy="865615"/>
          </a:xfrm>
        </p:grpSpPr>
        <p:pic>
          <p:nvPicPr>
            <p:cNvPr id="49"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03774" y="-51029"/>
              <a:ext cx="14272103" cy="865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Rectangle 49"/>
            <p:cNvSpPr/>
            <p:nvPr/>
          </p:nvSpPr>
          <p:spPr>
            <a:xfrm>
              <a:off x="150441" y="-23614"/>
              <a:ext cx="14239339" cy="830997"/>
            </a:xfrm>
            <a:prstGeom prst="rect">
              <a:avLst/>
            </a:prstGeom>
          </p:spPr>
          <p:txBody>
            <a:bodyPr wrap="square">
              <a:spAutoFit/>
            </a:bodyPr>
            <a:lstStyle/>
            <a:p>
              <a:pPr algn="just"/>
              <a:r>
                <a:rPr lang="vi-VN" sz="2400" dirty="0" smtClean="0">
                  <a:latin typeface="Times New Roman" pitchFamily="18" charset="0"/>
                  <a:cs typeface="Times New Roman" pitchFamily="18" charset="0"/>
                </a:rPr>
                <a:t>Chính </a:t>
              </a:r>
              <a:r>
                <a:rPr lang="vi-VN" sz="2400" dirty="0">
                  <a:latin typeface="Times New Roman" pitchFamily="18" charset="0"/>
                  <a:cs typeface="Times New Roman" pitchFamily="18" charset="0"/>
                </a:rPr>
                <a:t>quyền phối hợp với Công đoàn, Đoàn Thanh niên, tổ chức các hoạt động văn hóa, văn nghệ, thể dục, thể thao.</a:t>
              </a:r>
              <a:endParaRPr lang="en-US" sz="2400" dirty="0" smtClean="0">
                <a:latin typeface="Times New Roman" pitchFamily="18" charset="0"/>
                <a:cs typeface="Times New Roman" pitchFamily="18" charset="0"/>
              </a:endParaRPr>
            </a:p>
          </p:txBody>
        </p:sp>
      </p:grpSp>
      <p:grpSp>
        <p:nvGrpSpPr>
          <p:cNvPr id="28" name="Group 27"/>
          <p:cNvGrpSpPr/>
          <p:nvPr/>
        </p:nvGrpSpPr>
        <p:grpSpPr>
          <a:xfrm>
            <a:off x="76200" y="4948535"/>
            <a:ext cx="8880067" cy="461665"/>
            <a:chOff x="236537" y="935435"/>
            <a:chExt cx="13976625" cy="461665"/>
          </a:xfrm>
        </p:grpSpPr>
        <p:pic>
          <p:nvPicPr>
            <p:cNvPr id="29" name="Picture 9" descr="1"/>
            <p:cNvPicPr>
              <a:picLocks noChangeAspect="1" noChangeArrowheads="1"/>
            </p:cNvPicPr>
            <p:nvPr/>
          </p:nvPicPr>
          <p:blipFill>
            <a:blip r:embed="rId2" cstate="print">
              <a:lum bright="-18000" contrast="18000"/>
              <a:extLst>
                <a:ext uri="{28A0092B-C50C-407E-A947-70E740481C1C}">
                  <a14:useLocalDpi xmlns:a14="http://schemas.microsoft.com/office/drawing/2010/main" val="0"/>
                </a:ext>
              </a:extLst>
            </a:blip>
            <a:srcRect/>
            <a:stretch>
              <a:fillRect/>
            </a:stretch>
          </p:blipFill>
          <p:spPr bwMode="gray">
            <a:xfrm>
              <a:off x="236539" y="935435"/>
              <a:ext cx="13017154" cy="425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29"/>
            <p:cNvSpPr/>
            <p:nvPr/>
          </p:nvSpPr>
          <p:spPr>
            <a:xfrm>
              <a:off x="236537" y="935435"/>
              <a:ext cx="13976625" cy="461665"/>
            </a:xfrm>
            <a:prstGeom prst="rect">
              <a:avLst/>
            </a:prstGeom>
          </p:spPr>
          <p:txBody>
            <a:bodyPr wrap="square">
              <a:spAutoFit/>
            </a:bodyPr>
            <a:lstStyle/>
            <a:p>
              <a:pPr algn="just"/>
              <a:r>
                <a:rPr lang="en-US" sz="2400" dirty="0" err="1" smtClean="0">
                  <a:latin typeface="Times New Roman" pitchFamily="18" charset="0"/>
                  <a:cs typeface="Times New Roman" pitchFamily="18" charset="0"/>
                </a:rPr>
                <a:t>Đảm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bảo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tăng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nhập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CBGVNV</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p:txBody>
        </p:sp>
      </p:grpSp>
    </p:spTree>
    <p:extLst>
      <p:ext uri="{BB962C8B-B14F-4D97-AF65-F5344CB8AC3E}">
        <p14:creationId xmlns:p14="http://schemas.microsoft.com/office/powerpoint/2010/main" val="240041094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85"/>
                                        </p:tgtEl>
                                        <p:attrNameLst>
                                          <p:attrName>style.visibility</p:attrName>
                                        </p:attrNameLst>
                                      </p:cBhvr>
                                      <p:to>
                                        <p:strVal val="visible"/>
                                      </p:to>
                                    </p:set>
                                    <p:anim calcmode="lin" valueType="num">
                                      <p:cBhvr additive="base">
                                        <p:cTn id="7" dur="500" fill="hold"/>
                                        <p:tgtEl>
                                          <p:spTgt spid="285"/>
                                        </p:tgtEl>
                                        <p:attrNameLst>
                                          <p:attrName>ppt_x</p:attrName>
                                        </p:attrNameLst>
                                      </p:cBhvr>
                                      <p:tavLst>
                                        <p:tav tm="0">
                                          <p:val>
                                            <p:strVal val="0-#ppt_w/2"/>
                                          </p:val>
                                        </p:tav>
                                        <p:tav tm="100000">
                                          <p:val>
                                            <p:strVal val="#ppt_x"/>
                                          </p:val>
                                        </p:tav>
                                      </p:tavLst>
                                    </p:anim>
                                    <p:anim calcmode="lin" valueType="num">
                                      <p:cBhvr additive="base">
                                        <p:cTn id="8" dur="500" fill="hold"/>
                                        <p:tgtEl>
                                          <p:spTgt spid="28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0-#ppt_w/2"/>
                                          </p:val>
                                        </p:tav>
                                        <p:tav tm="100000">
                                          <p:val>
                                            <p:strVal val="#ppt_x"/>
                                          </p:val>
                                        </p:tav>
                                      </p:tavLst>
                                    </p:anim>
                                    <p:anim calcmode="lin" valueType="num">
                                      <p:cBhvr additive="base">
                                        <p:cTn id="12" dur="500" fill="hold"/>
                                        <p:tgtEl>
                                          <p:spTgt spid="33"/>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0-#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500" fill="hold"/>
                                        <p:tgtEl>
                                          <p:spTgt spid="41"/>
                                        </p:tgtEl>
                                        <p:attrNameLst>
                                          <p:attrName>ppt_x</p:attrName>
                                        </p:attrNameLst>
                                      </p:cBhvr>
                                      <p:tavLst>
                                        <p:tav tm="0">
                                          <p:val>
                                            <p:strVal val="0-#ppt_w/2"/>
                                          </p:val>
                                        </p:tav>
                                        <p:tav tm="100000">
                                          <p:val>
                                            <p:strVal val="#ppt_x"/>
                                          </p:val>
                                        </p:tav>
                                      </p:tavLst>
                                    </p:anim>
                                    <p:anim calcmode="lin" valueType="num">
                                      <p:cBhvr additive="base">
                                        <p:cTn id="20" dur="500" fill="hold"/>
                                        <p:tgtEl>
                                          <p:spTgt spid="4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500" fill="hold"/>
                                        <p:tgtEl>
                                          <p:spTgt spid="45"/>
                                        </p:tgtEl>
                                        <p:attrNameLst>
                                          <p:attrName>ppt_x</p:attrName>
                                        </p:attrNameLst>
                                      </p:cBhvr>
                                      <p:tavLst>
                                        <p:tav tm="0">
                                          <p:val>
                                            <p:strVal val="0-#ppt_w/2"/>
                                          </p:val>
                                        </p:tav>
                                        <p:tav tm="100000">
                                          <p:val>
                                            <p:strVal val="#ppt_x"/>
                                          </p:val>
                                        </p:tav>
                                      </p:tavLst>
                                    </p:anim>
                                    <p:anim calcmode="lin" valueType="num">
                                      <p:cBhvr additive="base">
                                        <p:cTn id="24" dur="500" fill="hold"/>
                                        <p:tgtEl>
                                          <p:spTgt spid="45"/>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48"/>
                                        </p:tgtEl>
                                        <p:attrNameLst>
                                          <p:attrName>style.visibility</p:attrName>
                                        </p:attrNameLst>
                                      </p:cBhvr>
                                      <p:to>
                                        <p:strVal val="visible"/>
                                      </p:to>
                                    </p:set>
                                    <p:anim calcmode="lin" valueType="num">
                                      <p:cBhvr additive="base">
                                        <p:cTn id="27" dur="500" fill="hold"/>
                                        <p:tgtEl>
                                          <p:spTgt spid="48"/>
                                        </p:tgtEl>
                                        <p:attrNameLst>
                                          <p:attrName>ppt_x</p:attrName>
                                        </p:attrNameLst>
                                      </p:cBhvr>
                                      <p:tavLst>
                                        <p:tav tm="0">
                                          <p:val>
                                            <p:strVal val="0-#ppt_w/2"/>
                                          </p:val>
                                        </p:tav>
                                        <p:tav tm="100000">
                                          <p:val>
                                            <p:strVal val="#ppt_x"/>
                                          </p:val>
                                        </p:tav>
                                      </p:tavLst>
                                    </p:anim>
                                    <p:anim calcmode="lin" valueType="num">
                                      <p:cBhvr additive="base">
                                        <p:cTn id="28" dur="500" fill="hold"/>
                                        <p:tgtEl>
                                          <p:spTgt spid="48"/>
                                        </p:tgtEl>
                                        <p:attrNameLst>
                                          <p:attrName>ppt_y</p:attrName>
                                        </p:attrNameLst>
                                      </p:cBhvr>
                                      <p:tavLst>
                                        <p:tav tm="0">
                                          <p:val>
                                            <p:strVal val="#ppt_y"/>
                                          </p:val>
                                        </p:tav>
                                        <p:tav tm="100000">
                                          <p:val>
                                            <p:strVal val="#ppt_y"/>
                                          </p:val>
                                        </p:tav>
                                      </p:tavLst>
                                    </p:anim>
                                  </p:childTnLst>
                                </p:cTn>
                              </p:par>
                            </p:childTnLst>
                          </p:cTn>
                        </p:par>
                        <p:par>
                          <p:cTn id="29" fill="hold">
                            <p:stCondLst>
                              <p:cond delay="500"/>
                            </p:stCondLst>
                            <p:childTnLst>
                              <p:par>
                                <p:cTn id="30" presetID="31" presetClass="entr" presetSubtype="0" fill="hold" nodeType="afterEffect">
                                  <p:stCondLst>
                                    <p:cond delay="0"/>
                                  </p:stCondLst>
                                  <p:childTnLst>
                                    <p:set>
                                      <p:cBhvr>
                                        <p:cTn id="31" dur="1" fill="hold">
                                          <p:stCondLst>
                                            <p:cond delay="0"/>
                                          </p:stCondLst>
                                        </p:cTn>
                                        <p:tgtEl>
                                          <p:spTgt spid="264"/>
                                        </p:tgtEl>
                                        <p:attrNameLst>
                                          <p:attrName>style.visibility</p:attrName>
                                        </p:attrNameLst>
                                      </p:cBhvr>
                                      <p:to>
                                        <p:strVal val="visible"/>
                                      </p:to>
                                    </p:set>
                                    <p:anim calcmode="lin" valueType="num">
                                      <p:cBhvr>
                                        <p:cTn id="32" dur="1000" fill="hold"/>
                                        <p:tgtEl>
                                          <p:spTgt spid="264"/>
                                        </p:tgtEl>
                                        <p:attrNameLst>
                                          <p:attrName>ppt_w</p:attrName>
                                        </p:attrNameLst>
                                      </p:cBhvr>
                                      <p:tavLst>
                                        <p:tav tm="0">
                                          <p:val>
                                            <p:fltVal val="0"/>
                                          </p:val>
                                        </p:tav>
                                        <p:tav tm="100000">
                                          <p:val>
                                            <p:strVal val="#ppt_w"/>
                                          </p:val>
                                        </p:tav>
                                      </p:tavLst>
                                    </p:anim>
                                    <p:anim calcmode="lin" valueType="num">
                                      <p:cBhvr>
                                        <p:cTn id="33" dur="1000" fill="hold"/>
                                        <p:tgtEl>
                                          <p:spTgt spid="264"/>
                                        </p:tgtEl>
                                        <p:attrNameLst>
                                          <p:attrName>ppt_h</p:attrName>
                                        </p:attrNameLst>
                                      </p:cBhvr>
                                      <p:tavLst>
                                        <p:tav tm="0">
                                          <p:val>
                                            <p:fltVal val="0"/>
                                          </p:val>
                                        </p:tav>
                                        <p:tav tm="100000">
                                          <p:val>
                                            <p:strVal val="#ppt_h"/>
                                          </p:val>
                                        </p:tav>
                                      </p:tavLst>
                                    </p:anim>
                                    <p:anim calcmode="lin" valueType="num">
                                      <p:cBhvr>
                                        <p:cTn id="34" dur="1000" fill="hold"/>
                                        <p:tgtEl>
                                          <p:spTgt spid="264"/>
                                        </p:tgtEl>
                                        <p:attrNameLst>
                                          <p:attrName>style.rotation</p:attrName>
                                        </p:attrNameLst>
                                      </p:cBhvr>
                                      <p:tavLst>
                                        <p:tav tm="0">
                                          <p:val>
                                            <p:fltVal val="90"/>
                                          </p:val>
                                        </p:tav>
                                        <p:tav tm="100000">
                                          <p:val>
                                            <p:fltVal val="0"/>
                                          </p:val>
                                        </p:tav>
                                      </p:tavLst>
                                    </p:anim>
                                    <p:animEffect transition="in" filter="fade">
                                      <p:cBhvr>
                                        <p:cTn id="35" dur="1000"/>
                                        <p:tgtEl>
                                          <p:spTgt spid="264"/>
                                        </p:tgtEl>
                                      </p:cBhvr>
                                    </p:animEffect>
                                  </p:childTnLst>
                                </p:cTn>
                              </p:par>
                              <p:par>
                                <p:cTn id="36" presetID="2" presetClass="entr" presetSubtype="8"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 fill="hold"/>
                                        <p:tgtEl>
                                          <p:spTgt spid="28"/>
                                        </p:tgtEl>
                                        <p:attrNameLst>
                                          <p:attrName>ppt_x</p:attrName>
                                        </p:attrNameLst>
                                      </p:cBhvr>
                                      <p:tavLst>
                                        <p:tav tm="0">
                                          <p:val>
                                            <p:strVal val="0-#ppt_w/2"/>
                                          </p:val>
                                        </p:tav>
                                        <p:tav tm="100000">
                                          <p:val>
                                            <p:strVal val="#ppt_x"/>
                                          </p:val>
                                        </p:tav>
                                      </p:tavLst>
                                    </p:anim>
                                    <p:anim calcmode="lin" valueType="num">
                                      <p:cBhvr additive="base">
                                        <p:cTn id="39"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ctrTitle"/>
          </p:nvPr>
        </p:nvSpPr>
        <p:spPr>
          <a:xfrm>
            <a:off x="4648200" y="3352800"/>
            <a:ext cx="3962400" cy="609600"/>
          </a:xfrm>
        </p:spPr>
        <p:txBody>
          <a:bodyPr/>
          <a:lstStyle/>
          <a:p>
            <a:pPr lvl="0"/>
            <a:r>
              <a:rPr lang="en-US">
                <a:solidFill>
                  <a:srgbClr val="FF0000"/>
                </a:solidFill>
              </a:rPr>
              <a:t>CHƯƠNG TRÌNH HÀNH ĐỘNG NĂM 2016</a:t>
            </a:r>
            <a:endParaRPr lang="vi-VN">
              <a:solidFill>
                <a:srgbClr val="FF0000"/>
              </a:solidFill>
            </a:endParaRPr>
          </a:p>
        </p:txBody>
      </p:sp>
      <p:sp>
        <p:nvSpPr>
          <p:cNvPr id="40" name="TextBox 39"/>
          <p:cNvSpPr txBox="1"/>
          <p:nvPr/>
        </p:nvSpPr>
        <p:spPr>
          <a:xfrm>
            <a:off x="838200" y="228600"/>
            <a:ext cx="8686800" cy="461665"/>
          </a:xfrm>
          <a:prstGeom prst="rect">
            <a:avLst/>
          </a:prstGeom>
          <a:noFill/>
        </p:spPr>
        <p:txBody>
          <a:bodyPr wrap="square" rtlCol="0">
            <a:spAutoFit/>
          </a:bodyPr>
          <a:lstStyle/>
          <a:p>
            <a:r>
              <a:rPr lang="vi-VN" sz="2400" b="1">
                <a:solidFill>
                  <a:schemeClr val="bg1"/>
                </a:solidFill>
              </a:rPr>
              <a:t>TRƯỜNG </a:t>
            </a:r>
            <a:r>
              <a:rPr lang="en-US" sz="2400" b="1">
                <a:solidFill>
                  <a:schemeClr val="bg1"/>
                </a:solidFill>
              </a:rPr>
              <a:t>CAO ĐẲNG KỸ THUẬT LÝ TỰ TRỌNG </a:t>
            </a:r>
            <a:r>
              <a:rPr lang="en-US" sz="2400" b="1" smtClean="0">
                <a:solidFill>
                  <a:schemeClr val="bg1"/>
                </a:solidFill>
              </a:rPr>
              <a:t>TP.HCM</a:t>
            </a:r>
            <a:endParaRPr lang="vi-VN" sz="2400">
              <a:solidFill>
                <a:schemeClr val="bg1"/>
              </a:solidFill>
            </a:endParaRPr>
          </a:p>
        </p:txBody>
      </p:sp>
    </p:spTree>
    <p:extLst>
      <p:ext uri="{BB962C8B-B14F-4D97-AF65-F5344CB8AC3E}">
        <p14:creationId xmlns:p14="http://schemas.microsoft.com/office/powerpoint/2010/main" val="190213409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115"/>
          <p:cNvSpPr/>
          <p:nvPr/>
        </p:nvSpPr>
        <p:spPr>
          <a:xfrm>
            <a:off x="97016" y="5646003"/>
            <a:ext cx="8818384" cy="830997"/>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a:latin typeface="Times New Roman" pitchFamily="18" charset="0"/>
                <a:cs typeface="Times New Roman" pitchFamily="18" charset="0"/>
              </a:rPr>
              <a:t>Xin Bộ Thương binh và Xã hội cho phép đào tạo cấp chứng chỉ an toàn lao động và vệ sinh môi trường;</a:t>
            </a:r>
          </a:p>
        </p:txBody>
      </p:sp>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2" name="Text Placeholder 1"/>
          <p:cNvSpPr>
            <a:spLocks noGrp="1"/>
          </p:cNvSpPr>
          <p:nvPr>
            <p:ph type="body" sz="quarter" idx="13"/>
          </p:nvPr>
        </p:nvSpPr>
        <p:spPr/>
        <p:txBody>
          <a:bodyPr/>
          <a:lstStyle/>
          <a:p>
            <a:pPr lvl="0"/>
            <a:r>
              <a:rPr lang="vi-VN"/>
              <a:t>Công tác đào tạo, quản lý đào tạo</a:t>
            </a:r>
          </a:p>
        </p:txBody>
      </p:sp>
      <p:sp>
        <p:nvSpPr>
          <p:cNvPr id="87" name="Rectangle 86"/>
          <p:cNvSpPr/>
          <p:nvPr/>
        </p:nvSpPr>
        <p:spPr>
          <a:xfrm>
            <a:off x="97016" y="1143000"/>
            <a:ext cx="9046984" cy="1200329"/>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vi-VN" sz="2400">
                <a:latin typeface="Times New Roman" pitchFamily="18" charset="0"/>
                <a:cs typeface="Times New Roman" pitchFamily="18" charset="0"/>
              </a:rPr>
              <a:t>Đề nghị Sở Giáo dục và Đào tạo, Ủy ban Nhân dân </a:t>
            </a:r>
            <a:r>
              <a:rPr lang="en-US" sz="2400" smtClean="0">
                <a:latin typeface="Times New Roman" pitchFamily="18" charset="0"/>
                <a:cs typeface="Times New Roman" pitchFamily="18" charset="0"/>
              </a:rPr>
              <a:t>Tp.HCM</a:t>
            </a:r>
            <a:r>
              <a:rPr lang="vi-VN" sz="2400" smtClean="0">
                <a:latin typeface="Times New Roman" pitchFamily="18" charset="0"/>
                <a:cs typeface="Times New Roman" pitchFamily="18" charset="0"/>
              </a:rPr>
              <a:t>, </a:t>
            </a:r>
            <a:r>
              <a:rPr lang="vi-VN" sz="2400">
                <a:latin typeface="Times New Roman" pitchFamily="18" charset="0"/>
                <a:cs typeface="Times New Roman" pitchFamily="18" charset="0"/>
              </a:rPr>
              <a:t>Bộ Giáo dục và Đào tạo chấp thuận đổi tên Trường thành Trường Cao đẳng Lý Tự Trọng thành phố Hồ Chí Minh để là trường đa cấp, đa ngành;</a:t>
            </a:r>
            <a:endParaRPr lang="en-US" sz="2400">
              <a:latin typeface="Times New Roman" pitchFamily="18" charset="0"/>
              <a:cs typeface="Times New Roman" pitchFamily="18" charset="0"/>
            </a:endParaRPr>
          </a:p>
        </p:txBody>
      </p:sp>
      <p:sp>
        <p:nvSpPr>
          <p:cNvPr id="90" name="Rectangle 89"/>
          <p:cNvSpPr/>
          <p:nvPr/>
        </p:nvSpPr>
        <p:spPr>
          <a:xfrm>
            <a:off x="97015" y="2533471"/>
            <a:ext cx="7109109" cy="1200329"/>
          </a:xfrm>
          <a:prstGeom prst="rect">
            <a:avLst/>
          </a:prstGeom>
          <a:gradFill>
            <a:gsLst>
              <a:gs pos="0">
                <a:schemeClr val="bg2">
                  <a:lumMod val="50000"/>
                </a:schemeClr>
              </a:gs>
              <a:gs pos="100000">
                <a:schemeClr val="bg1"/>
              </a:gs>
            </a:gsLst>
            <a:lin ang="0" scaled="1"/>
          </a:gradFill>
        </p:spPr>
        <p:txBody>
          <a:bodyPr wrap="square">
            <a:spAutoFit/>
          </a:bodyPr>
          <a:lstStyle/>
          <a:p>
            <a:pPr algn="just"/>
            <a:r>
              <a:rPr lang="vi-VN" sz="2400">
                <a:latin typeface="Times New Roman" pitchFamily="18" charset="0"/>
                <a:cs typeface="Times New Roman" pitchFamily="18" charset="0"/>
              </a:rPr>
              <a:t>Trình Bộ Giáo dục và Đào tạo cho mở rộng đào tạo bậc cao đẳng khối ngành như Tiếng Anh, Kế toán, Tài chính, Quản trị kinh doanh, Kinh tế Luật,.;</a:t>
            </a:r>
            <a:endParaRPr lang="en-US" sz="2400">
              <a:latin typeface="Times New Roman" pitchFamily="18" charset="0"/>
              <a:cs typeface="Times New Roman" pitchFamily="18" charset="0"/>
            </a:endParaRPr>
          </a:p>
        </p:txBody>
      </p:sp>
      <p:sp>
        <p:nvSpPr>
          <p:cNvPr id="96" name="Rectangle 95"/>
          <p:cNvSpPr/>
          <p:nvPr/>
        </p:nvSpPr>
        <p:spPr>
          <a:xfrm>
            <a:off x="97015" y="3916740"/>
            <a:ext cx="6781800" cy="1569660"/>
          </a:xfrm>
          <a:prstGeom prst="rect">
            <a:avLst/>
          </a:prstGeom>
          <a:gradFill>
            <a:gsLst>
              <a:gs pos="0">
                <a:schemeClr val="bg2">
                  <a:lumMod val="50000"/>
                </a:schemeClr>
              </a:gs>
              <a:gs pos="100000">
                <a:schemeClr val="bg1"/>
              </a:gs>
            </a:gsLst>
            <a:lin ang="0" scaled="1"/>
          </a:gradFill>
        </p:spPr>
        <p:txBody>
          <a:bodyPr wrap="square">
            <a:spAutoFit/>
          </a:bodyPr>
          <a:lstStyle/>
          <a:p>
            <a:pPr algn="just"/>
            <a:r>
              <a:rPr lang="vi-VN" sz="2400">
                <a:latin typeface="Times New Roman" pitchFamily="18" charset="0"/>
                <a:cs typeface="Times New Roman" pitchFamily="18" charset="0"/>
              </a:rPr>
              <a:t>Báo cáo trình Tổng cục dạy nghề về thí điểm đào tạo cao đẳng nghề từ THCS (9+4) và phát triển thêm các ngành nghề mới như kỹ thuật xây dựng, thương mại điện tử, thương mại du lịch;</a:t>
            </a:r>
            <a:endParaRPr lang="en-US" sz="2400">
              <a:latin typeface="Times New Roman" pitchFamily="18" charset="0"/>
              <a:cs typeface="Times New Roman" pitchFamily="18" charset="0"/>
            </a:endParaRPr>
          </a:p>
        </p:txBody>
      </p:sp>
      <p:grpSp>
        <p:nvGrpSpPr>
          <p:cNvPr id="79" name="Group 3"/>
          <p:cNvGrpSpPr>
            <a:grpSpLocks/>
          </p:cNvGrpSpPr>
          <p:nvPr/>
        </p:nvGrpSpPr>
        <p:grpSpPr bwMode="auto">
          <a:xfrm rot="722079">
            <a:off x="7155325" y="2667000"/>
            <a:ext cx="1503183" cy="1960894"/>
            <a:chOff x="3217" y="1371"/>
            <a:chExt cx="2106" cy="2106"/>
          </a:xfrm>
        </p:grpSpPr>
        <p:sp>
          <p:nvSpPr>
            <p:cNvPr id="81"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2"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3"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4"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spTree>
    <p:extLst>
      <p:ext uri="{BB962C8B-B14F-4D97-AF65-F5344CB8AC3E}">
        <p14:creationId xmlns:p14="http://schemas.microsoft.com/office/powerpoint/2010/main" val="3830924430"/>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additive="base">
                                        <p:cTn id="12" dur="500" fill="hold"/>
                                        <p:tgtEl>
                                          <p:spTgt spid="90"/>
                                        </p:tgtEl>
                                        <p:attrNameLst>
                                          <p:attrName>ppt_x</p:attrName>
                                        </p:attrNameLst>
                                      </p:cBhvr>
                                      <p:tavLst>
                                        <p:tav tm="0">
                                          <p:val>
                                            <p:strVal val="0-#ppt_w/2"/>
                                          </p:val>
                                        </p:tav>
                                        <p:tav tm="100000">
                                          <p:val>
                                            <p:strVal val="#ppt_x"/>
                                          </p:val>
                                        </p:tav>
                                      </p:tavLst>
                                    </p:anim>
                                    <p:anim calcmode="lin" valueType="num">
                                      <p:cBhvr additive="base">
                                        <p:cTn id="13" dur="500" fill="hold"/>
                                        <p:tgtEl>
                                          <p:spTgt spid="9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0-#ppt_w/2"/>
                                          </p:val>
                                        </p:tav>
                                        <p:tav tm="100000">
                                          <p:val>
                                            <p:strVal val="#ppt_x"/>
                                          </p:val>
                                        </p:tav>
                                      </p:tavLst>
                                    </p:anim>
                                    <p:anim calcmode="lin" valueType="num">
                                      <p:cBhvr additive="base">
                                        <p:cTn id="18" dur="500" fill="hold"/>
                                        <p:tgtEl>
                                          <p:spTgt spid="9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grpId="0" nodeType="afterEffect">
                                  <p:stCondLst>
                                    <p:cond delay="0"/>
                                  </p:stCondLst>
                                  <p:childTnLst>
                                    <p:set>
                                      <p:cBhvr>
                                        <p:cTn id="21" dur="1" fill="hold">
                                          <p:stCondLst>
                                            <p:cond delay="0"/>
                                          </p:stCondLst>
                                        </p:cTn>
                                        <p:tgtEl>
                                          <p:spTgt spid="116"/>
                                        </p:tgtEl>
                                        <p:attrNameLst>
                                          <p:attrName>style.visibility</p:attrName>
                                        </p:attrNameLst>
                                      </p:cBhvr>
                                      <p:to>
                                        <p:strVal val="visible"/>
                                      </p:to>
                                    </p:set>
                                    <p:anim calcmode="lin" valueType="num">
                                      <p:cBhvr additive="base">
                                        <p:cTn id="22" dur="500" fill="hold"/>
                                        <p:tgtEl>
                                          <p:spTgt spid="116"/>
                                        </p:tgtEl>
                                        <p:attrNameLst>
                                          <p:attrName>ppt_x</p:attrName>
                                        </p:attrNameLst>
                                      </p:cBhvr>
                                      <p:tavLst>
                                        <p:tav tm="0">
                                          <p:val>
                                            <p:strVal val="0-#ppt_w/2"/>
                                          </p:val>
                                        </p:tav>
                                        <p:tav tm="100000">
                                          <p:val>
                                            <p:strVal val="#ppt_x"/>
                                          </p:val>
                                        </p:tav>
                                      </p:tavLst>
                                    </p:anim>
                                    <p:anim calcmode="lin" valueType="num">
                                      <p:cBhvr additive="base">
                                        <p:cTn id="23" dur="500" fill="hold"/>
                                        <p:tgtEl>
                                          <p:spTgt spid="11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31"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1000" fill="hold"/>
                                        <p:tgtEl>
                                          <p:spTgt spid="79"/>
                                        </p:tgtEl>
                                        <p:attrNameLst>
                                          <p:attrName>ppt_w</p:attrName>
                                        </p:attrNameLst>
                                      </p:cBhvr>
                                      <p:tavLst>
                                        <p:tav tm="0">
                                          <p:val>
                                            <p:fltVal val="0"/>
                                          </p:val>
                                        </p:tav>
                                        <p:tav tm="100000">
                                          <p:val>
                                            <p:strVal val="#ppt_w"/>
                                          </p:val>
                                        </p:tav>
                                      </p:tavLst>
                                    </p:anim>
                                    <p:anim calcmode="lin" valueType="num">
                                      <p:cBhvr>
                                        <p:cTn id="28" dur="1000" fill="hold"/>
                                        <p:tgtEl>
                                          <p:spTgt spid="79"/>
                                        </p:tgtEl>
                                        <p:attrNameLst>
                                          <p:attrName>ppt_h</p:attrName>
                                        </p:attrNameLst>
                                      </p:cBhvr>
                                      <p:tavLst>
                                        <p:tav tm="0">
                                          <p:val>
                                            <p:fltVal val="0"/>
                                          </p:val>
                                        </p:tav>
                                        <p:tav tm="100000">
                                          <p:val>
                                            <p:strVal val="#ppt_h"/>
                                          </p:val>
                                        </p:tav>
                                      </p:tavLst>
                                    </p:anim>
                                    <p:anim calcmode="lin" valueType="num">
                                      <p:cBhvr>
                                        <p:cTn id="29" dur="1000" fill="hold"/>
                                        <p:tgtEl>
                                          <p:spTgt spid="79"/>
                                        </p:tgtEl>
                                        <p:attrNameLst>
                                          <p:attrName>style.rotation</p:attrName>
                                        </p:attrNameLst>
                                      </p:cBhvr>
                                      <p:tavLst>
                                        <p:tav tm="0">
                                          <p:val>
                                            <p:fltVal val="90"/>
                                          </p:val>
                                        </p:tav>
                                        <p:tav tm="100000">
                                          <p:val>
                                            <p:fltVal val="0"/>
                                          </p:val>
                                        </p:tav>
                                      </p:tavLst>
                                    </p:anim>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87" grpId="0" animBg="1"/>
      <p:bldP spid="90" grpId="0" animBg="1"/>
      <p:bldP spid="9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Rectangle 116"/>
          <p:cNvSpPr/>
          <p:nvPr/>
        </p:nvSpPr>
        <p:spPr>
          <a:xfrm>
            <a:off x="97016" y="1161871"/>
            <a:ext cx="9046984" cy="1200329"/>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a:latin typeface="Times New Roman" pitchFamily="18" charset="0"/>
                <a:cs typeface="Times New Roman" pitchFamily="18" charset="0"/>
              </a:rPr>
              <a:t>Xây dựng chương trình đào tạo tiên tiến </a:t>
            </a:r>
            <a:r>
              <a:rPr lang="vi-VN" sz="2400">
                <a:latin typeface="Times New Roman" pitchFamily="18" charset="0"/>
                <a:cs typeface="Times New Roman" pitchFamily="18" charset="0"/>
              </a:rPr>
              <a:t>các ngành </a:t>
            </a:r>
            <a:r>
              <a:rPr lang="en-US" sz="2400">
                <a:latin typeface="Times New Roman" pitchFamily="18" charset="0"/>
                <a:cs typeface="Times New Roman" pitchFamily="18" charset="0"/>
              </a:rPr>
              <a:t>Điện – Điện tử, Động lực, Cơ khí, Công nghệ thông tin theo tiếp cận CDIO </a:t>
            </a:r>
            <a:r>
              <a:rPr lang="vi-VN" sz="2400">
                <a:latin typeface="Times New Roman" pitchFamily="18" charset="0"/>
                <a:cs typeface="Times New Roman" pitchFamily="18" charset="0"/>
              </a:rPr>
              <a:t>để </a:t>
            </a:r>
            <a:r>
              <a:rPr lang="en-US" sz="2400">
                <a:latin typeface="Times New Roman" pitchFamily="18" charset="0"/>
                <a:cs typeface="Times New Roman" pitchFamily="18" charset="0"/>
              </a:rPr>
              <a:t>đẩy mạnh </a:t>
            </a:r>
            <a:r>
              <a:rPr lang="vi-VN" sz="2400">
                <a:latin typeface="Times New Roman" pitchFamily="18" charset="0"/>
                <a:cs typeface="Times New Roman" pitchFamily="18" charset="0"/>
              </a:rPr>
              <a:t>đào tạo chất lượng cao, tạo nên </a:t>
            </a:r>
            <a:r>
              <a:rPr lang="en-US" sz="2400">
                <a:latin typeface="Times New Roman" pitchFamily="18" charset="0"/>
                <a:cs typeface="Times New Roman" pitchFamily="18" charset="0"/>
              </a:rPr>
              <a:t>t</a:t>
            </a:r>
            <a:r>
              <a:rPr lang="vi-VN" sz="2400">
                <a:latin typeface="Times New Roman" pitchFamily="18" charset="0"/>
                <a:cs typeface="Times New Roman" pitchFamily="18" charset="0"/>
              </a:rPr>
              <a:t>hương hiệu của Nhà trường</a:t>
            </a:r>
            <a:endParaRPr lang="en-US" sz="2400">
              <a:latin typeface="Times New Roman" pitchFamily="18" charset="0"/>
              <a:cs typeface="Times New Roman" pitchFamily="18" charset="0"/>
            </a:endParaRPr>
          </a:p>
        </p:txBody>
      </p:sp>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2" name="Text Placeholder 1"/>
          <p:cNvSpPr>
            <a:spLocks noGrp="1"/>
          </p:cNvSpPr>
          <p:nvPr>
            <p:ph type="body" sz="quarter" idx="13"/>
          </p:nvPr>
        </p:nvSpPr>
        <p:spPr/>
        <p:txBody>
          <a:bodyPr/>
          <a:lstStyle/>
          <a:p>
            <a:pPr lvl="0"/>
            <a:r>
              <a:rPr lang="vi-VN"/>
              <a:t>Công tác đào tạo, quản lý đào tạo</a:t>
            </a:r>
          </a:p>
        </p:txBody>
      </p:sp>
      <p:sp>
        <p:nvSpPr>
          <p:cNvPr id="120" name="Rectangle 119"/>
          <p:cNvSpPr/>
          <p:nvPr/>
        </p:nvSpPr>
        <p:spPr>
          <a:xfrm>
            <a:off x="109716" y="2849940"/>
            <a:ext cx="6900684" cy="1569660"/>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ngắn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endParaRPr lang="en-US" sz="2400" dirty="0">
              <a:latin typeface="Times New Roman" pitchFamily="18" charset="0"/>
              <a:cs typeface="Times New Roman" pitchFamily="18" charset="0"/>
            </a:endParaRPr>
          </a:p>
        </p:txBody>
      </p:sp>
      <p:grpSp>
        <p:nvGrpSpPr>
          <p:cNvPr id="79" name="Group 3"/>
          <p:cNvGrpSpPr>
            <a:grpSpLocks/>
          </p:cNvGrpSpPr>
          <p:nvPr/>
        </p:nvGrpSpPr>
        <p:grpSpPr bwMode="auto">
          <a:xfrm rot="540713">
            <a:off x="7173403" y="2435574"/>
            <a:ext cx="1731393" cy="2217702"/>
            <a:chOff x="3217" y="1371"/>
            <a:chExt cx="2106" cy="2106"/>
          </a:xfrm>
        </p:grpSpPr>
        <p:sp>
          <p:nvSpPr>
            <p:cNvPr id="81"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2"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3"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4"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sp>
        <p:nvSpPr>
          <p:cNvPr id="121" name="Rectangle 120"/>
          <p:cNvSpPr/>
          <p:nvPr/>
        </p:nvSpPr>
        <p:spPr>
          <a:xfrm>
            <a:off x="109716" y="4876800"/>
            <a:ext cx="8970785" cy="1200329"/>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dirty="0" err="1">
                <a:latin typeface="Times New Roman" pitchFamily="18" charset="0"/>
                <a:cs typeface="Times New Roman" pitchFamily="18" charset="0"/>
              </a:rPr>
              <a:t>Hoàn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chỉnh</a:t>
            </a:r>
            <a:r>
              <a:rPr lang="en-US" sz="2400" dirty="0">
                <a:latin typeface="Times New Roman" pitchFamily="18" charset="0"/>
                <a:cs typeface="Times New Roman" pitchFamily="18" charset="0"/>
              </a:rPr>
              <a:t> </a:t>
            </a:r>
            <a:r>
              <a:rPr lang="vi-VN" sz="2400" dirty="0">
                <a:latin typeface="Times New Roman" pitchFamily="18" charset="0"/>
                <a:cs typeface="Times New Roman" pitchFamily="18" charset="0"/>
              </a:rPr>
              <a:t>chương trình đào tạo theo hệ thống tín chỉ</a:t>
            </a:r>
            <a:r>
              <a:rPr lang="en-US" sz="2400" dirty="0">
                <a:latin typeface="Times New Roman" pitchFamily="18" charset="0"/>
                <a:cs typeface="Times New Roman" pitchFamily="18" charset="0"/>
              </a:rPr>
              <a:t>,</a:t>
            </a:r>
            <a:r>
              <a:rPr lang="vi-VN" sz="2400" dirty="0">
                <a:latin typeface="Times New Roman" pitchFamily="18" charset="0"/>
                <a:cs typeface="Times New Roman" pitchFamily="18" charset="0"/>
              </a:rPr>
              <a:t> các chương trình đào tạo theo các bậc học</a:t>
            </a:r>
            <a:r>
              <a:rPr lang="en-US" sz="2400" dirty="0">
                <a:latin typeface="Times New Roman" pitchFamily="18" charset="0"/>
                <a:cs typeface="Times New Roman" pitchFamily="18" charset="0"/>
              </a:rPr>
              <a:t>,</a:t>
            </a:r>
            <a:r>
              <a:rPr lang="vi-VN" sz="2400" dirty="0">
                <a:latin typeface="Times New Roman" pitchFamily="18" charset="0"/>
                <a:cs typeface="Times New Roman" pitchFamily="18" charset="0"/>
              </a:rPr>
              <a:t> chương trình đào tạo chất lượng cao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val="396540476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117"/>
                                        </p:tgtEl>
                                        <p:attrNameLst>
                                          <p:attrName>style.visibility</p:attrName>
                                        </p:attrNameLst>
                                      </p:cBhvr>
                                      <p:to>
                                        <p:strVal val="visible"/>
                                      </p:to>
                                    </p:set>
                                    <p:anim calcmode="lin" valueType="num">
                                      <p:cBhvr additive="base">
                                        <p:cTn id="7" dur="500" fill="hold"/>
                                        <p:tgtEl>
                                          <p:spTgt spid="117"/>
                                        </p:tgtEl>
                                        <p:attrNameLst>
                                          <p:attrName>ppt_x</p:attrName>
                                        </p:attrNameLst>
                                      </p:cBhvr>
                                      <p:tavLst>
                                        <p:tav tm="0">
                                          <p:val>
                                            <p:strVal val="0-#ppt_w/2"/>
                                          </p:val>
                                        </p:tav>
                                        <p:tav tm="100000">
                                          <p:val>
                                            <p:strVal val="#ppt_x"/>
                                          </p:val>
                                        </p:tav>
                                      </p:tavLst>
                                    </p:anim>
                                    <p:anim calcmode="lin" valueType="num">
                                      <p:cBhvr additive="base">
                                        <p:cTn id="8" dur="500" fill="hold"/>
                                        <p:tgtEl>
                                          <p:spTgt spid="1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120"/>
                                        </p:tgtEl>
                                        <p:attrNameLst>
                                          <p:attrName>style.visibility</p:attrName>
                                        </p:attrNameLst>
                                      </p:cBhvr>
                                      <p:to>
                                        <p:strVal val="visible"/>
                                      </p:to>
                                    </p:set>
                                    <p:anim calcmode="lin" valueType="num">
                                      <p:cBhvr additive="base">
                                        <p:cTn id="12" dur="500" fill="hold"/>
                                        <p:tgtEl>
                                          <p:spTgt spid="120"/>
                                        </p:tgtEl>
                                        <p:attrNameLst>
                                          <p:attrName>ppt_x</p:attrName>
                                        </p:attrNameLst>
                                      </p:cBhvr>
                                      <p:tavLst>
                                        <p:tav tm="0">
                                          <p:val>
                                            <p:strVal val="0-#ppt_w/2"/>
                                          </p:val>
                                        </p:tav>
                                        <p:tav tm="100000">
                                          <p:val>
                                            <p:strVal val="#ppt_x"/>
                                          </p:val>
                                        </p:tav>
                                      </p:tavLst>
                                    </p:anim>
                                    <p:anim calcmode="lin" valueType="num">
                                      <p:cBhvr additive="base">
                                        <p:cTn id="13" dur="500" fill="hold"/>
                                        <p:tgtEl>
                                          <p:spTgt spid="12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121"/>
                                        </p:tgtEl>
                                        <p:attrNameLst>
                                          <p:attrName>style.visibility</p:attrName>
                                        </p:attrNameLst>
                                      </p:cBhvr>
                                      <p:to>
                                        <p:strVal val="visible"/>
                                      </p:to>
                                    </p:set>
                                    <p:anim calcmode="lin" valueType="num">
                                      <p:cBhvr additive="base">
                                        <p:cTn id="17" dur="500" fill="hold"/>
                                        <p:tgtEl>
                                          <p:spTgt spid="121"/>
                                        </p:tgtEl>
                                        <p:attrNameLst>
                                          <p:attrName>ppt_x</p:attrName>
                                        </p:attrNameLst>
                                      </p:cBhvr>
                                      <p:tavLst>
                                        <p:tav tm="0">
                                          <p:val>
                                            <p:strVal val="0-#ppt_w/2"/>
                                          </p:val>
                                        </p:tav>
                                        <p:tav tm="100000">
                                          <p:val>
                                            <p:strVal val="#ppt_x"/>
                                          </p:val>
                                        </p:tav>
                                      </p:tavLst>
                                    </p:anim>
                                    <p:anim calcmode="lin" valueType="num">
                                      <p:cBhvr additive="base">
                                        <p:cTn id="18" dur="500" fill="hold"/>
                                        <p:tgtEl>
                                          <p:spTgt spid="121"/>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31" presetClass="entr" presetSubtype="0" fill="hold" nodeType="after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p:cTn id="22" dur="1000" fill="hold"/>
                                        <p:tgtEl>
                                          <p:spTgt spid="79"/>
                                        </p:tgtEl>
                                        <p:attrNameLst>
                                          <p:attrName>ppt_w</p:attrName>
                                        </p:attrNameLst>
                                      </p:cBhvr>
                                      <p:tavLst>
                                        <p:tav tm="0">
                                          <p:val>
                                            <p:fltVal val="0"/>
                                          </p:val>
                                        </p:tav>
                                        <p:tav tm="100000">
                                          <p:val>
                                            <p:strVal val="#ppt_w"/>
                                          </p:val>
                                        </p:tav>
                                      </p:tavLst>
                                    </p:anim>
                                    <p:anim calcmode="lin" valueType="num">
                                      <p:cBhvr>
                                        <p:cTn id="23" dur="1000" fill="hold"/>
                                        <p:tgtEl>
                                          <p:spTgt spid="79"/>
                                        </p:tgtEl>
                                        <p:attrNameLst>
                                          <p:attrName>ppt_h</p:attrName>
                                        </p:attrNameLst>
                                      </p:cBhvr>
                                      <p:tavLst>
                                        <p:tav tm="0">
                                          <p:val>
                                            <p:fltVal val="0"/>
                                          </p:val>
                                        </p:tav>
                                        <p:tav tm="100000">
                                          <p:val>
                                            <p:strVal val="#ppt_h"/>
                                          </p:val>
                                        </p:tav>
                                      </p:tavLst>
                                    </p:anim>
                                    <p:anim calcmode="lin" valueType="num">
                                      <p:cBhvr>
                                        <p:cTn id="24" dur="1000" fill="hold"/>
                                        <p:tgtEl>
                                          <p:spTgt spid="79"/>
                                        </p:tgtEl>
                                        <p:attrNameLst>
                                          <p:attrName>style.rotation</p:attrName>
                                        </p:attrNameLst>
                                      </p:cBhvr>
                                      <p:tavLst>
                                        <p:tav tm="0">
                                          <p:val>
                                            <p:fltVal val="90"/>
                                          </p:val>
                                        </p:tav>
                                        <p:tav tm="100000">
                                          <p:val>
                                            <p:fltVal val="0"/>
                                          </p:val>
                                        </p:tav>
                                      </p:tavLst>
                                    </p:anim>
                                    <p:animEffect transition="in" filter="fade">
                                      <p:cBhvr>
                                        <p:cTn id="25"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 grpId="0" animBg="1"/>
      <p:bldP spid="120" grpId="0" animBg="1"/>
      <p:bldP spid="1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115"/>
          <p:cNvSpPr/>
          <p:nvPr/>
        </p:nvSpPr>
        <p:spPr>
          <a:xfrm>
            <a:off x="71614" y="2304871"/>
            <a:ext cx="7091186" cy="1200329"/>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a:latin typeface="Times New Roman" pitchFamily="18" charset="0"/>
                <a:cs typeface="Times New Roman" pitchFamily="18" charset="0"/>
              </a:rPr>
              <a:t>Hoàn thiện hệ thống giáo trình, bài giảng. Hoàn thiện hệ thống quản lý đào tạo </a:t>
            </a:r>
            <a:r>
              <a:rPr lang="vi-VN" sz="2400">
                <a:latin typeface="Times New Roman" pitchFamily="18" charset="0"/>
                <a:cs typeface="Times New Roman" pitchFamily="18" charset="0"/>
              </a:rPr>
              <a:t>theo hướng chuẩn hóa quy trình công tác và ứng dụng công nghệ thông tin trong quản lý</a:t>
            </a:r>
            <a:r>
              <a:rPr lang="en-US" sz="2400">
                <a:latin typeface="Times New Roman" pitchFamily="18" charset="0"/>
                <a:cs typeface="Times New Roman" pitchFamily="18" charset="0"/>
              </a:rPr>
              <a:t>;</a:t>
            </a:r>
          </a:p>
        </p:txBody>
      </p:sp>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2" name="Text Placeholder 1"/>
          <p:cNvSpPr>
            <a:spLocks noGrp="1"/>
          </p:cNvSpPr>
          <p:nvPr>
            <p:ph type="body" sz="quarter" idx="13"/>
          </p:nvPr>
        </p:nvSpPr>
        <p:spPr/>
        <p:txBody>
          <a:bodyPr/>
          <a:lstStyle/>
          <a:p>
            <a:pPr lvl="0"/>
            <a:r>
              <a:rPr lang="vi-VN"/>
              <a:t>Công tác đào tạo, quản lý đào tạo</a:t>
            </a:r>
          </a:p>
        </p:txBody>
      </p:sp>
      <p:sp>
        <p:nvSpPr>
          <p:cNvPr id="96" name="Rectangle 95"/>
          <p:cNvSpPr/>
          <p:nvPr/>
        </p:nvSpPr>
        <p:spPr>
          <a:xfrm>
            <a:off x="71614" y="1302603"/>
            <a:ext cx="8996186" cy="830997"/>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a:latin typeface="Times New Roman" pitchFamily="18" charset="0"/>
                <a:cs typeface="Times New Roman" pitchFamily="18" charset="0"/>
              </a:rPr>
              <a:t>Cải tạo và sắp xếp thiết bị </a:t>
            </a:r>
            <a:r>
              <a:rPr lang="vi-VN" sz="2400">
                <a:latin typeface="Times New Roman" pitchFamily="18" charset="0"/>
                <a:cs typeface="Times New Roman" pitchFamily="18" charset="0"/>
              </a:rPr>
              <a:t>các phòng thí nghiệm, </a:t>
            </a:r>
            <a:r>
              <a:rPr lang="en-US" sz="2400">
                <a:latin typeface="Times New Roman" pitchFamily="18" charset="0"/>
                <a:cs typeface="Times New Roman" pitchFamily="18" charset="0"/>
              </a:rPr>
              <a:t>xưởng</a:t>
            </a:r>
            <a:r>
              <a:rPr lang="vi-VN" sz="2400">
                <a:latin typeface="Times New Roman" pitchFamily="18" charset="0"/>
                <a:cs typeface="Times New Roman" pitchFamily="18" charset="0"/>
              </a:rPr>
              <a:t> thực hành </a:t>
            </a:r>
            <a:r>
              <a:rPr lang="en-US" sz="2400">
                <a:latin typeface="Times New Roman" pitchFamily="18" charset="0"/>
                <a:cs typeface="Times New Roman" pitchFamily="18" charset="0"/>
              </a:rPr>
              <a:t>của </a:t>
            </a:r>
            <a:r>
              <a:rPr lang="en-US" sz="2400" smtClean="0">
                <a:latin typeface="Times New Roman" pitchFamily="18" charset="0"/>
                <a:cs typeface="Times New Roman" pitchFamily="18" charset="0"/>
              </a:rPr>
              <a:t>Khoa </a:t>
            </a:r>
            <a:r>
              <a:rPr lang="en-US" sz="2400">
                <a:latin typeface="Times New Roman" pitchFamily="18" charset="0"/>
                <a:cs typeface="Times New Roman" pitchFamily="18" charset="0"/>
              </a:rPr>
              <a:t>để nâng cao </a:t>
            </a:r>
            <a:r>
              <a:rPr lang="vi-VN" sz="2400">
                <a:latin typeface="Times New Roman" pitchFamily="18" charset="0"/>
                <a:cs typeface="Times New Roman" pitchFamily="18" charset="0"/>
              </a:rPr>
              <a:t>chất lượng đào tạo </a:t>
            </a:r>
            <a:r>
              <a:rPr lang="en-US" sz="2400">
                <a:latin typeface="Times New Roman" pitchFamily="18" charset="0"/>
                <a:cs typeface="Times New Roman" pitchFamily="18" charset="0"/>
              </a:rPr>
              <a:t>và tạo sự hấp dẫn trong học tập;</a:t>
            </a:r>
          </a:p>
        </p:txBody>
      </p:sp>
      <p:grpSp>
        <p:nvGrpSpPr>
          <p:cNvPr id="79" name="Group 3"/>
          <p:cNvGrpSpPr>
            <a:grpSpLocks/>
          </p:cNvGrpSpPr>
          <p:nvPr/>
        </p:nvGrpSpPr>
        <p:grpSpPr bwMode="auto">
          <a:xfrm rot="706243">
            <a:off x="7305552" y="2350332"/>
            <a:ext cx="1579384" cy="1955631"/>
            <a:chOff x="3217" y="1371"/>
            <a:chExt cx="2106" cy="2106"/>
          </a:xfrm>
        </p:grpSpPr>
        <p:sp>
          <p:nvSpPr>
            <p:cNvPr id="81"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2"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3"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4"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sp>
        <p:nvSpPr>
          <p:cNvPr id="118" name="Rectangle 117"/>
          <p:cNvSpPr/>
          <p:nvPr/>
        </p:nvSpPr>
        <p:spPr>
          <a:xfrm>
            <a:off x="76200" y="3664803"/>
            <a:ext cx="7243586" cy="830997"/>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a:latin typeface="Times New Roman" pitchFamily="18" charset="0"/>
                <a:cs typeface="Times New Roman" pitchFamily="18" charset="0"/>
              </a:rPr>
              <a:t>Hoàn thiện hệ thống quản lý ngân hàng câu hỏi, tổ chức thi trực tuyến trên máy tính;</a:t>
            </a:r>
          </a:p>
        </p:txBody>
      </p:sp>
      <p:sp>
        <p:nvSpPr>
          <p:cNvPr id="17" name="Rectangle 16"/>
          <p:cNvSpPr/>
          <p:nvPr/>
        </p:nvSpPr>
        <p:spPr>
          <a:xfrm>
            <a:off x="76200" y="4743271"/>
            <a:ext cx="8763000" cy="1200329"/>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vi-VN" sz="2400">
                <a:latin typeface="Times New Roman" pitchFamily="18" charset="0"/>
                <a:cs typeface="Times New Roman" pitchFamily="18" charset="0"/>
              </a:rPr>
              <a:t>Nâng cao vai trò, trách nhiệm của các đơn vị </a:t>
            </a:r>
            <a:r>
              <a:rPr lang="en-US" sz="2400">
                <a:latin typeface="Times New Roman" pitchFamily="18" charset="0"/>
                <a:cs typeface="Times New Roman" pitchFamily="18" charset="0"/>
              </a:rPr>
              <a:t>khoa </a:t>
            </a:r>
            <a:r>
              <a:rPr lang="vi-VN" sz="2400">
                <a:latin typeface="Times New Roman" pitchFamily="18" charset="0"/>
                <a:cs typeface="Times New Roman" pitchFamily="18" charset="0"/>
              </a:rPr>
              <a:t>và tổ bộ môn trong công tác quản lý giảng dạy, quản lý nội dung chương trình đào tạo và </a:t>
            </a:r>
            <a:r>
              <a:rPr lang="en-US" sz="2400">
                <a:latin typeface="Times New Roman" pitchFamily="18" charset="0"/>
                <a:cs typeface="Times New Roman" pitchFamily="18" charset="0"/>
              </a:rPr>
              <a:t>đảm bảo </a:t>
            </a:r>
            <a:r>
              <a:rPr lang="vi-VN" sz="2400">
                <a:latin typeface="Times New Roman" pitchFamily="18" charset="0"/>
                <a:cs typeface="Times New Roman" pitchFamily="18" charset="0"/>
              </a:rPr>
              <a:t>chất lượng đào tạo</a:t>
            </a:r>
            <a:r>
              <a:rPr lang="en-US" sz="2400">
                <a:latin typeface="Times New Roman" pitchFamily="18" charset="0"/>
                <a:cs typeface="Times New Roman" pitchFamily="18" charset="0"/>
              </a:rPr>
              <a:t>;</a:t>
            </a:r>
          </a:p>
        </p:txBody>
      </p:sp>
    </p:spTree>
    <p:extLst>
      <p:ext uri="{BB962C8B-B14F-4D97-AF65-F5344CB8AC3E}">
        <p14:creationId xmlns:p14="http://schemas.microsoft.com/office/powerpoint/2010/main" val="1511618469"/>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116"/>
                                        </p:tgtEl>
                                        <p:attrNameLst>
                                          <p:attrName>style.visibility</p:attrName>
                                        </p:attrNameLst>
                                      </p:cBhvr>
                                      <p:to>
                                        <p:strVal val="visible"/>
                                      </p:to>
                                    </p:set>
                                    <p:anim calcmode="lin" valueType="num">
                                      <p:cBhvr additive="base">
                                        <p:cTn id="12" dur="500" fill="hold"/>
                                        <p:tgtEl>
                                          <p:spTgt spid="116"/>
                                        </p:tgtEl>
                                        <p:attrNameLst>
                                          <p:attrName>ppt_x</p:attrName>
                                        </p:attrNameLst>
                                      </p:cBhvr>
                                      <p:tavLst>
                                        <p:tav tm="0">
                                          <p:val>
                                            <p:strVal val="0-#ppt_w/2"/>
                                          </p:val>
                                        </p:tav>
                                        <p:tav tm="100000">
                                          <p:val>
                                            <p:strVal val="#ppt_x"/>
                                          </p:val>
                                        </p:tav>
                                      </p:tavLst>
                                    </p:anim>
                                    <p:anim calcmode="lin" valueType="num">
                                      <p:cBhvr additive="base">
                                        <p:cTn id="13" dur="500" fill="hold"/>
                                        <p:tgtEl>
                                          <p:spTgt spid="11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 calcmode="lin" valueType="num">
                                      <p:cBhvr additive="base">
                                        <p:cTn id="17" dur="500" fill="hold"/>
                                        <p:tgtEl>
                                          <p:spTgt spid="118"/>
                                        </p:tgtEl>
                                        <p:attrNameLst>
                                          <p:attrName>ppt_x</p:attrName>
                                        </p:attrNameLst>
                                      </p:cBhvr>
                                      <p:tavLst>
                                        <p:tav tm="0">
                                          <p:val>
                                            <p:strVal val="0-#ppt_w/2"/>
                                          </p:val>
                                        </p:tav>
                                        <p:tav tm="100000">
                                          <p:val>
                                            <p:strVal val="#ppt_x"/>
                                          </p:val>
                                        </p:tav>
                                      </p:tavLst>
                                    </p:anim>
                                    <p:anim calcmode="lin" valueType="num">
                                      <p:cBhvr additive="base">
                                        <p:cTn id="18" dur="500" fill="hold"/>
                                        <p:tgtEl>
                                          <p:spTgt spid="11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fill="hold"/>
                                        <p:tgtEl>
                                          <p:spTgt spid="17"/>
                                        </p:tgtEl>
                                        <p:attrNameLst>
                                          <p:attrName>ppt_x</p:attrName>
                                        </p:attrNameLst>
                                      </p:cBhvr>
                                      <p:tavLst>
                                        <p:tav tm="0">
                                          <p:val>
                                            <p:strVal val="0-#ppt_w/2"/>
                                          </p:val>
                                        </p:tav>
                                        <p:tav tm="100000">
                                          <p:val>
                                            <p:strVal val="#ppt_x"/>
                                          </p:val>
                                        </p:tav>
                                      </p:tavLst>
                                    </p:anim>
                                    <p:anim calcmode="lin" valueType="num">
                                      <p:cBhvr additive="base">
                                        <p:cTn id="23" dur="500" fill="hold"/>
                                        <p:tgtEl>
                                          <p:spTgt spid="17"/>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31"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1000" fill="hold"/>
                                        <p:tgtEl>
                                          <p:spTgt spid="79"/>
                                        </p:tgtEl>
                                        <p:attrNameLst>
                                          <p:attrName>ppt_w</p:attrName>
                                        </p:attrNameLst>
                                      </p:cBhvr>
                                      <p:tavLst>
                                        <p:tav tm="0">
                                          <p:val>
                                            <p:fltVal val="0"/>
                                          </p:val>
                                        </p:tav>
                                        <p:tav tm="100000">
                                          <p:val>
                                            <p:strVal val="#ppt_w"/>
                                          </p:val>
                                        </p:tav>
                                      </p:tavLst>
                                    </p:anim>
                                    <p:anim calcmode="lin" valueType="num">
                                      <p:cBhvr>
                                        <p:cTn id="28" dur="1000" fill="hold"/>
                                        <p:tgtEl>
                                          <p:spTgt spid="79"/>
                                        </p:tgtEl>
                                        <p:attrNameLst>
                                          <p:attrName>ppt_h</p:attrName>
                                        </p:attrNameLst>
                                      </p:cBhvr>
                                      <p:tavLst>
                                        <p:tav tm="0">
                                          <p:val>
                                            <p:fltVal val="0"/>
                                          </p:val>
                                        </p:tav>
                                        <p:tav tm="100000">
                                          <p:val>
                                            <p:strVal val="#ppt_h"/>
                                          </p:val>
                                        </p:tav>
                                      </p:tavLst>
                                    </p:anim>
                                    <p:anim calcmode="lin" valueType="num">
                                      <p:cBhvr>
                                        <p:cTn id="29" dur="1000" fill="hold"/>
                                        <p:tgtEl>
                                          <p:spTgt spid="79"/>
                                        </p:tgtEl>
                                        <p:attrNameLst>
                                          <p:attrName>style.rotation</p:attrName>
                                        </p:attrNameLst>
                                      </p:cBhvr>
                                      <p:tavLst>
                                        <p:tav tm="0">
                                          <p:val>
                                            <p:fltVal val="90"/>
                                          </p:val>
                                        </p:tav>
                                        <p:tav tm="100000">
                                          <p:val>
                                            <p:fltVal val="0"/>
                                          </p:val>
                                        </p:tav>
                                      </p:tavLst>
                                    </p:anim>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96" grpId="0" animBg="1"/>
      <p:bldP spid="118"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2" name="Text Placeholder 1"/>
          <p:cNvSpPr>
            <a:spLocks noGrp="1"/>
          </p:cNvSpPr>
          <p:nvPr>
            <p:ph type="body" sz="quarter" idx="13"/>
          </p:nvPr>
        </p:nvSpPr>
        <p:spPr/>
        <p:txBody>
          <a:bodyPr/>
          <a:lstStyle/>
          <a:p>
            <a:pPr lvl="0"/>
            <a:r>
              <a:rPr lang="vi-VN"/>
              <a:t>Công tác đào tạo, quản lý đào tạo</a:t>
            </a:r>
          </a:p>
        </p:txBody>
      </p:sp>
      <p:sp>
        <p:nvSpPr>
          <p:cNvPr id="96" name="Rectangle 95"/>
          <p:cNvSpPr/>
          <p:nvPr/>
        </p:nvSpPr>
        <p:spPr>
          <a:xfrm>
            <a:off x="71614" y="1302603"/>
            <a:ext cx="8996186" cy="1200329"/>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vi-VN" sz="2400">
                <a:latin typeface="Times New Roman" pitchFamily="18" charset="0"/>
                <a:cs typeface="Times New Roman" pitchFamily="18" charset="0"/>
              </a:rPr>
              <a:t>Tăng cường công tác kiểm tra chuyên môn: </a:t>
            </a:r>
            <a:r>
              <a:rPr lang="en-US" sz="2400">
                <a:latin typeface="Times New Roman" pitchFamily="18" charset="0"/>
                <a:cs typeface="Times New Roman" pitchFamily="18" charset="0"/>
              </a:rPr>
              <a:t>K</a:t>
            </a:r>
            <a:r>
              <a:rPr lang="vi-VN" sz="2400">
                <a:latin typeface="Times New Roman" pitchFamily="18" charset="0"/>
                <a:cs typeface="Times New Roman" pitchFamily="18" charset="0"/>
              </a:rPr>
              <a:t>iểm tra hồ sơ chuyên môn, dự giờ giảng viên; tổ chức kiểm tra công tác quản lý của các </a:t>
            </a:r>
            <a:r>
              <a:rPr lang="en-US" sz="2400">
                <a:latin typeface="Times New Roman" pitchFamily="18" charset="0"/>
                <a:cs typeface="Times New Roman" pitchFamily="18" charset="0"/>
              </a:rPr>
              <a:t>khoa</a:t>
            </a:r>
            <a:r>
              <a:rPr lang="vi-VN" sz="2400">
                <a:latin typeface="Times New Roman" pitchFamily="18" charset="0"/>
                <a:cs typeface="Times New Roman" pitchFamily="18" charset="0"/>
              </a:rPr>
              <a:t> và </a:t>
            </a:r>
            <a:r>
              <a:rPr lang="en-US" sz="2400">
                <a:latin typeface="Times New Roman" pitchFamily="18" charset="0"/>
                <a:cs typeface="Times New Roman" pitchFamily="18" charset="0"/>
              </a:rPr>
              <a:t>công tác của </a:t>
            </a:r>
            <a:r>
              <a:rPr lang="vi-VN" sz="2400">
                <a:latin typeface="Times New Roman" pitchFamily="18" charset="0"/>
                <a:cs typeface="Times New Roman" pitchFamily="18" charset="0"/>
              </a:rPr>
              <a:t>giảng viên</a:t>
            </a:r>
            <a:endParaRPr lang="en-US" sz="2400">
              <a:latin typeface="Times New Roman" pitchFamily="18" charset="0"/>
              <a:cs typeface="Times New Roman" pitchFamily="18" charset="0"/>
            </a:endParaRPr>
          </a:p>
        </p:txBody>
      </p:sp>
      <p:sp>
        <p:nvSpPr>
          <p:cNvPr id="118" name="Rectangle 117"/>
          <p:cNvSpPr/>
          <p:nvPr/>
        </p:nvSpPr>
        <p:spPr>
          <a:xfrm>
            <a:off x="71614" y="2824182"/>
            <a:ext cx="7243586" cy="1938992"/>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a:latin typeface="Times New Roman" pitchFamily="18" charset="0"/>
                <a:cs typeface="Times New Roman" pitchFamily="18" charset="0"/>
              </a:rPr>
              <a:t>Tập trung các nguồn lực cho công tác tuyển sinh năm 2016, lên kế hoạch cụ thể cho công tác tư vấn tuyển sinh, quảng cáo, tuyên truyền thương hiệu của nhà trường. Phấn đấu tuyển sinh 4.800 HSSV và tăng quy mô lên 8.400 HSSV.</a:t>
            </a:r>
          </a:p>
        </p:txBody>
      </p:sp>
      <p:grpSp>
        <p:nvGrpSpPr>
          <p:cNvPr id="79" name="Group 3"/>
          <p:cNvGrpSpPr>
            <a:grpSpLocks/>
          </p:cNvGrpSpPr>
          <p:nvPr/>
        </p:nvGrpSpPr>
        <p:grpSpPr bwMode="auto">
          <a:xfrm rot="706243">
            <a:off x="7040865" y="3785358"/>
            <a:ext cx="1579384" cy="1955631"/>
            <a:chOff x="3217" y="1371"/>
            <a:chExt cx="2106" cy="2106"/>
          </a:xfrm>
        </p:grpSpPr>
        <p:sp>
          <p:nvSpPr>
            <p:cNvPr id="81"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2"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3"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4"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spTree>
    <p:extLst>
      <p:ext uri="{BB962C8B-B14F-4D97-AF65-F5344CB8AC3E}">
        <p14:creationId xmlns:p14="http://schemas.microsoft.com/office/powerpoint/2010/main" val="337732808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 calcmode="lin" valueType="num">
                                      <p:cBhvr additive="base">
                                        <p:cTn id="7" dur="500" fill="hold"/>
                                        <p:tgtEl>
                                          <p:spTgt spid="96"/>
                                        </p:tgtEl>
                                        <p:attrNameLst>
                                          <p:attrName>ppt_x</p:attrName>
                                        </p:attrNameLst>
                                      </p:cBhvr>
                                      <p:tavLst>
                                        <p:tav tm="0">
                                          <p:val>
                                            <p:strVal val="0-#ppt_w/2"/>
                                          </p:val>
                                        </p:tav>
                                        <p:tav tm="100000">
                                          <p:val>
                                            <p:strVal val="#ppt_x"/>
                                          </p:val>
                                        </p:tav>
                                      </p:tavLst>
                                    </p:anim>
                                    <p:anim calcmode="lin" valueType="num">
                                      <p:cBhvr additive="base">
                                        <p:cTn id="8" dur="500" fill="hold"/>
                                        <p:tgtEl>
                                          <p:spTgt spid="9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118"/>
                                        </p:tgtEl>
                                        <p:attrNameLst>
                                          <p:attrName>style.visibility</p:attrName>
                                        </p:attrNameLst>
                                      </p:cBhvr>
                                      <p:to>
                                        <p:strVal val="visible"/>
                                      </p:to>
                                    </p:set>
                                    <p:anim calcmode="lin" valueType="num">
                                      <p:cBhvr additive="base">
                                        <p:cTn id="12" dur="500" fill="hold"/>
                                        <p:tgtEl>
                                          <p:spTgt spid="118"/>
                                        </p:tgtEl>
                                        <p:attrNameLst>
                                          <p:attrName>ppt_x</p:attrName>
                                        </p:attrNameLst>
                                      </p:cBhvr>
                                      <p:tavLst>
                                        <p:tav tm="0">
                                          <p:val>
                                            <p:strVal val="0-#ppt_w/2"/>
                                          </p:val>
                                        </p:tav>
                                        <p:tav tm="100000">
                                          <p:val>
                                            <p:strVal val="#ppt_x"/>
                                          </p:val>
                                        </p:tav>
                                      </p:tavLst>
                                    </p:anim>
                                    <p:anim calcmode="lin" valueType="num">
                                      <p:cBhvr additive="base">
                                        <p:cTn id="13" dur="500" fill="hold"/>
                                        <p:tgtEl>
                                          <p:spTgt spid="11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31" presetClass="entr" presetSubtype="0" fill="hold" nodeType="afterEffect">
                                  <p:stCondLst>
                                    <p:cond delay="0"/>
                                  </p:stCondLst>
                                  <p:childTnLst>
                                    <p:set>
                                      <p:cBhvr>
                                        <p:cTn id="16" dur="1" fill="hold">
                                          <p:stCondLst>
                                            <p:cond delay="0"/>
                                          </p:stCondLst>
                                        </p:cTn>
                                        <p:tgtEl>
                                          <p:spTgt spid="79"/>
                                        </p:tgtEl>
                                        <p:attrNameLst>
                                          <p:attrName>style.visibility</p:attrName>
                                        </p:attrNameLst>
                                      </p:cBhvr>
                                      <p:to>
                                        <p:strVal val="visible"/>
                                      </p:to>
                                    </p:set>
                                    <p:anim calcmode="lin" valueType="num">
                                      <p:cBhvr>
                                        <p:cTn id="17" dur="1000" fill="hold"/>
                                        <p:tgtEl>
                                          <p:spTgt spid="79"/>
                                        </p:tgtEl>
                                        <p:attrNameLst>
                                          <p:attrName>ppt_w</p:attrName>
                                        </p:attrNameLst>
                                      </p:cBhvr>
                                      <p:tavLst>
                                        <p:tav tm="0">
                                          <p:val>
                                            <p:fltVal val="0"/>
                                          </p:val>
                                        </p:tav>
                                        <p:tav tm="100000">
                                          <p:val>
                                            <p:strVal val="#ppt_w"/>
                                          </p:val>
                                        </p:tav>
                                      </p:tavLst>
                                    </p:anim>
                                    <p:anim calcmode="lin" valueType="num">
                                      <p:cBhvr>
                                        <p:cTn id="18" dur="1000" fill="hold"/>
                                        <p:tgtEl>
                                          <p:spTgt spid="79"/>
                                        </p:tgtEl>
                                        <p:attrNameLst>
                                          <p:attrName>ppt_h</p:attrName>
                                        </p:attrNameLst>
                                      </p:cBhvr>
                                      <p:tavLst>
                                        <p:tav tm="0">
                                          <p:val>
                                            <p:fltVal val="0"/>
                                          </p:val>
                                        </p:tav>
                                        <p:tav tm="100000">
                                          <p:val>
                                            <p:strVal val="#ppt_h"/>
                                          </p:val>
                                        </p:tav>
                                      </p:tavLst>
                                    </p:anim>
                                    <p:anim calcmode="lin" valueType="num">
                                      <p:cBhvr>
                                        <p:cTn id="19" dur="1000" fill="hold"/>
                                        <p:tgtEl>
                                          <p:spTgt spid="79"/>
                                        </p:tgtEl>
                                        <p:attrNameLst>
                                          <p:attrName>style.rotation</p:attrName>
                                        </p:attrNameLst>
                                      </p:cBhvr>
                                      <p:tavLst>
                                        <p:tav tm="0">
                                          <p:val>
                                            <p:fltVal val="90"/>
                                          </p:val>
                                        </p:tav>
                                        <p:tav tm="100000">
                                          <p:val>
                                            <p:fltVal val="0"/>
                                          </p:val>
                                        </p:tav>
                                      </p:tavLst>
                                    </p:anim>
                                    <p:animEffect transition="in" filter="fade">
                                      <p:cBhvr>
                                        <p:cTn id="2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animBg="1"/>
      <p:bldP spid="1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2" name="Text Placeholder 1"/>
          <p:cNvSpPr>
            <a:spLocks noGrp="1"/>
          </p:cNvSpPr>
          <p:nvPr>
            <p:ph type="body" sz="quarter" idx="13"/>
          </p:nvPr>
        </p:nvSpPr>
        <p:spPr/>
        <p:txBody>
          <a:bodyPr/>
          <a:lstStyle/>
          <a:p>
            <a:pPr lvl="0"/>
            <a:r>
              <a:rPr lang="vi-VN"/>
              <a:t>Công tác tổ chức, nâng cao năng lực quản lý </a:t>
            </a:r>
          </a:p>
        </p:txBody>
      </p:sp>
      <p:sp>
        <p:nvSpPr>
          <p:cNvPr id="5" name="Freeform 3"/>
          <p:cNvSpPr>
            <a:spLocks/>
          </p:cNvSpPr>
          <p:nvPr/>
        </p:nvSpPr>
        <p:spPr bwMode="invGray">
          <a:xfrm>
            <a:off x="2819400" y="1600200"/>
            <a:ext cx="3603626" cy="3184725"/>
          </a:xfrm>
          <a:custGeom>
            <a:avLst/>
            <a:gdLst>
              <a:gd name="T0" fmla="*/ 1345 w 2672"/>
              <a:gd name="T1" fmla="*/ 0 h 2180"/>
              <a:gd name="T2" fmla="*/ 0 w 2672"/>
              <a:gd name="T3" fmla="*/ 673 h 2180"/>
              <a:gd name="T4" fmla="*/ 589 w 2672"/>
              <a:gd name="T5" fmla="*/ 673 h 2180"/>
              <a:gd name="T6" fmla="*/ 415 w 2672"/>
              <a:gd name="T7" fmla="*/ 2180 h 2180"/>
              <a:gd name="T8" fmla="*/ 2277 w 2672"/>
              <a:gd name="T9" fmla="*/ 2180 h 2180"/>
              <a:gd name="T10" fmla="*/ 2110 w 2672"/>
              <a:gd name="T11" fmla="*/ 673 h 2180"/>
              <a:gd name="T12" fmla="*/ 2672 w 2672"/>
              <a:gd name="T13" fmla="*/ 673 h 2180"/>
              <a:gd name="T14" fmla="*/ 1345 w 2672"/>
              <a:gd name="T15" fmla="*/ 0 h 2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72" h="2180">
                <a:moveTo>
                  <a:pt x="1345" y="0"/>
                </a:moveTo>
                <a:lnTo>
                  <a:pt x="0" y="673"/>
                </a:lnTo>
                <a:lnTo>
                  <a:pt x="589" y="673"/>
                </a:lnTo>
                <a:lnTo>
                  <a:pt x="415" y="2180"/>
                </a:lnTo>
                <a:lnTo>
                  <a:pt x="2277" y="2180"/>
                </a:lnTo>
                <a:lnTo>
                  <a:pt x="2110" y="673"/>
                </a:lnTo>
                <a:lnTo>
                  <a:pt x="2672" y="673"/>
                </a:lnTo>
                <a:lnTo>
                  <a:pt x="1345" y="0"/>
                </a:lnTo>
                <a:close/>
              </a:path>
            </a:pathLst>
          </a:custGeom>
          <a:solidFill>
            <a:schemeClr val="accent1"/>
          </a:solidFill>
          <a:ln>
            <a:noFill/>
          </a:ln>
          <a:effectLst/>
        </p:spPr>
        <p:txBody>
          <a:bodyPr/>
          <a:lstStyle/>
          <a:p>
            <a:endParaRPr lang="en-US"/>
          </a:p>
        </p:txBody>
      </p:sp>
      <p:sp>
        <p:nvSpPr>
          <p:cNvPr id="11" name="Rectangle 949"/>
          <p:cNvSpPr>
            <a:spLocks noChangeArrowheads="1"/>
          </p:cNvSpPr>
          <p:nvPr/>
        </p:nvSpPr>
        <p:spPr bwMode="gray">
          <a:xfrm>
            <a:off x="3681360" y="2535962"/>
            <a:ext cx="1973263"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90000"/>
              </a:lnSpc>
            </a:pPr>
            <a:r>
              <a:rPr lang="en-US" sz="2400" b="1" smtClean="0">
                <a:solidFill>
                  <a:srgbClr val="FFFFFF"/>
                </a:solidFill>
                <a:latin typeface="Times New Roman" pitchFamily="18" charset="0"/>
                <a:cs typeface="Times New Roman" pitchFamily="18" charset="0"/>
              </a:rPr>
              <a:t>TỔ CHỨC, NÂNG CAO NĂNG LỰC QUẢN LÝ</a:t>
            </a:r>
            <a:endParaRPr lang="en-US" sz="2400" b="1">
              <a:solidFill>
                <a:srgbClr val="FFFFFF"/>
              </a:solidFill>
              <a:latin typeface="Times New Roman" pitchFamily="18" charset="0"/>
              <a:cs typeface="Times New Roman" pitchFamily="18" charset="0"/>
            </a:endParaRPr>
          </a:p>
        </p:txBody>
      </p:sp>
      <p:grpSp>
        <p:nvGrpSpPr>
          <p:cNvPr id="3" name="Group 2"/>
          <p:cNvGrpSpPr/>
          <p:nvPr/>
        </p:nvGrpSpPr>
        <p:grpSpPr>
          <a:xfrm>
            <a:off x="26194" y="1753612"/>
            <a:ext cx="3477419" cy="3046988"/>
            <a:chOff x="26194" y="1753612"/>
            <a:chExt cx="3477419" cy="3046988"/>
          </a:xfrm>
        </p:grpSpPr>
        <p:sp>
          <p:nvSpPr>
            <p:cNvPr id="6" name="Rectangle 30"/>
            <p:cNvSpPr>
              <a:spLocks noChangeArrowheads="1"/>
            </p:cNvSpPr>
            <p:nvPr/>
          </p:nvSpPr>
          <p:spPr bwMode="auto">
            <a:xfrm>
              <a:off x="26194" y="1753612"/>
              <a:ext cx="2785269"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vi-VN" sz="2400">
                  <a:latin typeface="Times New Roman" pitchFamily="18" charset="0"/>
                  <a:cs typeface="Times New Roman" pitchFamily="18" charset="0"/>
                </a:rPr>
                <a:t>Tăng cường phân cấp quản lý cho các đơn vị </a:t>
              </a:r>
              <a:r>
                <a:rPr lang="en-US" sz="2400">
                  <a:latin typeface="Times New Roman" pitchFamily="18" charset="0"/>
                  <a:cs typeface="Times New Roman" pitchFamily="18" charset="0"/>
                </a:rPr>
                <a:t>trực </a:t>
              </a:r>
              <a:r>
                <a:rPr lang="vi-VN" sz="2400">
                  <a:latin typeface="Times New Roman" pitchFamily="18" charset="0"/>
                  <a:cs typeface="Times New Roman" pitchFamily="18" charset="0"/>
                </a:rPr>
                <a:t>thuộc trường nhằm phát huy tính chủ động, sáng tạo, tự chịu trách nhiệm của các đơn vị </a:t>
              </a:r>
              <a:r>
                <a:rPr lang="en-US" sz="2400">
                  <a:latin typeface="Times New Roman" pitchFamily="18" charset="0"/>
                  <a:cs typeface="Times New Roman" pitchFamily="18" charset="0"/>
                </a:rPr>
                <a:t>và </a:t>
              </a:r>
              <a:r>
                <a:rPr lang="vi-VN" sz="2400">
                  <a:latin typeface="Times New Roman" pitchFamily="18" charset="0"/>
                  <a:cs typeface="Times New Roman" pitchFamily="18" charset="0"/>
                </a:rPr>
                <a:t>cá nhân</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12" name="AutoShape 12"/>
            <p:cNvSpPr>
              <a:spLocks noChangeArrowheads="1"/>
            </p:cNvSpPr>
            <p:nvPr/>
          </p:nvSpPr>
          <p:spPr bwMode="ltGray">
            <a:xfrm>
              <a:off x="2811463" y="3186114"/>
              <a:ext cx="692150" cy="488950"/>
            </a:xfrm>
            <a:prstGeom prst="rightArrow">
              <a:avLst>
                <a:gd name="adj1" fmla="val 50000"/>
                <a:gd name="adj2" fmla="val 3539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5" name="Group 24"/>
          <p:cNvGrpSpPr/>
          <p:nvPr/>
        </p:nvGrpSpPr>
        <p:grpSpPr>
          <a:xfrm>
            <a:off x="5334000" y="4119421"/>
            <a:ext cx="3810001" cy="2772571"/>
            <a:chOff x="5334000" y="4119421"/>
            <a:chExt cx="3810001" cy="2772571"/>
          </a:xfrm>
        </p:grpSpPr>
        <p:sp>
          <p:nvSpPr>
            <p:cNvPr id="8" name="Rectangle 34"/>
            <p:cNvSpPr>
              <a:spLocks noChangeArrowheads="1"/>
            </p:cNvSpPr>
            <p:nvPr/>
          </p:nvSpPr>
          <p:spPr bwMode="auto">
            <a:xfrm>
              <a:off x="5334000" y="4953000"/>
              <a:ext cx="3810001"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vi-VN" sz="2400">
                  <a:latin typeface="Times New Roman" pitchFamily="18" charset="0"/>
                  <a:cs typeface="Times New Roman" pitchFamily="18" charset="0"/>
                </a:rPr>
                <a:t>Hoàn thiện </a:t>
              </a:r>
              <a:r>
                <a:rPr lang="en-US" sz="2400">
                  <a:latin typeface="Times New Roman" pitchFamily="18" charset="0"/>
                  <a:cs typeface="Times New Roman" pitchFamily="18" charset="0"/>
                </a:rPr>
                <a:t>Q</a:t>
              </a:r>
              <a:r>
                <a:rPr lang="vi-VN" sz="2400">
                  <a:latin typeface="Times New Roman" pitchFamily="18" charset="0"/>
                  <a:cs typeface="Times New Roman" pitchFamily="18" charset="0"/>
                </a:rPr>
                <a:t>uy chế </a:t>
              </a:r>
              <a:r>
                <a:rPr lang="en-US" sz="2400">
                  <a:latin typeface="Times New Roman" pitchFamily="18" charset="0"/>
                  <a:cs typeface="Times New Roman" pitchFamily="18" charset="0"/>
                </a:rPr>
                <a:t>phối hợp công tác</a:t>
              </a:r>
              <a:r>
                <a:rPr lang="vi-VN" sz="2400">
                  <a:latin typeface="Times New Roman" pitchFamily="18" charset="0"/>
                  <a:cs typeface="Times New Roman" pitchFamily="18" charset="0"/>
                </a:rPr>
                <a:t> của Ban Giám hiệu và </a:t>
              </a:r>
              <a:r>
                <a:rPr lang="en-US" sz="2400">
                  <a:latin typeface="Times New Roman" pitchFamily="18" charset="0"/>
                  <a:cs typeface="Times New Roman" pitchFamily="18" charset="0"/>
                </a:rPr>
                <a:t>Q</a:t>
              </a:r>
              <a:r>
                <a:rPr lang="vi-VN" sz="2400">
                  <a:latin typeface="Times New Roman" pitchFamily="18" charset="0"/>
                  <a:cs typeface="Times New Roman" pitchFamily="18" charset="0"/>
                </a:rPr>
                <a:t>uy chế </a:t>
              </a:r>
              <a:r>
                <a:rPr lang="en-US" sz="2400">
                  <a:latin typeface="Times New Roman" pitchFamily="18" charset="0"/>
                  <a:cs typeface="Times New Roman" pitchFamily="18" charset="0"/>
                </a:rPr>
                <a:t>làm việc</a:t>
              </a:r>
              <a:r>
                <a:rPr lang="vi-VN" sz="2400">
                  <a:latin typeface="Times New Roman" pitchFamily="18" charset="0"/>
                  <a:cs typeface="Times New Roman" pitchFamily="18" charset="0"/>
                </a:rPr>
                <a:t> của nhà trường nhằm nâng cao chất lượng và hiệu quả công </a:t>
              </a:r>
              <a:r>
                <a:rPr lang="en-US" sz="2400">
                  <a:latin typeface="Times New Roman" pitchFamily="18" charset="0"/>
                  <a:cs typeface="Times New Roman" pitchFamily="18" charset="0"/>
                </a:rPr>
                <a:t>tác;</a:t>
              </a:r>
              <a:endParaRPr lang="vi-VN" sz="2400">
                <a:latin typeface="Times New Roman" pitchFamily="18" charset="0"/>
                <a:cs typeface="Times New Roman" pitchFamily="18" charset="0"/>
              </a:endParaRPr>
            </a:p>
          </p:txBody>
        </p:sp>
        <p:sp>
          <p:nvSpPr>
            <p:cNvPr id="13" name="AutoShape 13"/>
            <p:cNvSpPr>
              <a:spLocks noChangeArrowheads="1"/>
            </p:cNvSpPr>
            <p:nvPr/>
          </p:nvSpPr>
          <p:spPr bwMode="ltGray">
            <a:xfrm rot="3342787" flipH="1">
              <a:off x="5261374" y="4299602"/>
              <a:ext cx="782637" cy="422275"/>
            </a:xfrm>
            <a:prstGeom prst="rightArrow">
              <a:avLst>
                <a:gd name="adj1" fmla="val 50000"/>
                <a:gd name="adj2" fmla="val 46335"/>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6" name="Group 25"/>
          <p:cNvGrpSpPr/>
          <p:nvPr/>
        </p:nvGrpSpPr>
        <p:grpSpPr>
          <a:xfrm>
            <a:off x="-19048" y="4165880"/>
            <a:ext cx="4638674" cy="2133768"/>
            <a:chOff x="-19048" y="4165880"/>
            <a:chExt cx="4638674" cy="2133768"/>
          </a:xfrm>
        </p:grpSpPr>
        <p:sp>
          <p:nvSpPr>
            <p:cNvPr id="7" name="Rectangle 31"/>
            <p:cNvSpPr>
              <a:spLocks noChangeArrowheads="1"/>
            </p:cNvSpPr>
            <p:nvPr/>
          </p:nvSpPr>
          <p:spPr bwMode="auto">
            <a:xfrm>
              <a:off x="-19048" y="5099319"/>
              <a:ext cx="463867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r>
                <a:rPr lang="vi-VN" sz="2400">
                  <a:latin typeface="Times New Roman" pitchFamily="18" charset="0"/>
                  <a:cs typeface="Times New Roman" pitchFamily="18" charset="0"/>
                </a:rPr>
                <a:t>Hoàn thiện </a:t>
              </a:r>
              <a:r>
                <a:rPr lang="en-US" sz="2400">
                  <a:latin typeface="Times New Roman" pitchFamily="18" charset="0"/>
                  <a:cs typeface="Times New Roman" pitchFamily="18" charset="0"/>
                </a:rPr>
                <a:t>Q</a:t>
              </a:r>
              <a:r>
                <a:rPr lang="vi-VN" sz="2400">
                  <a:latin typeface="Times New Roman" pitchFamily="18" charset="0"/>
                  <a:cs typeface="Times New Roman" pitchFamily="18" charset="0"/>
                </a:rPr>
                <a:t>uy chế </a:t>
              </a:r>
              <a:r>
                <a:rPr lang="en-US" sz="2400">
                  <a:latin typeface="Times New Roman" pitchFamily="18" charset="0"/>
                  <a:cs typeface="Times New Roman" pitchFamily="18" charset="0"/>
                </a:rPr>
                <a:t>tổ chức </a:t>
              </a:r>
              <a:r>
                <a:rPr lang="vi-VN" sz="2400">
                  <a:latin typeface="Times New Roman" pitchFamily="18" charset="0"/>
                  <a:cs typeface="Times New Roman" pitchFamily="18" charset="0"/>
                </a:rPr>
                <a:t>hoạt động của nhà trường</a:t>
              </a:r>
              <a:r>
                <a:rPr lang="en-US" sz="2400">
                  <a:latin typeface="Times New Roman" pitchFamily="18" charset="0"/>
                  <a:cs typeface="Times New Roman" pitchFamily="18" charset="0"/>
                </a:rPr>
                <a:t>, </a:t>
              </a:r>
              <a:r>
                <a:rPr lang="vi-VN" sz="2400">
                  <a:latin typeface="Times New Roman" pitchFamily="18" charset="0"/>
                  <a:cs typeface="Times New Roman" pitchFamily="18" charset="0"/>
                </a:rPr>
                <a:t>quy định </a:t>
              </a:r>
              <a:r>
                <a:rPr lang="en-US" sz="2400">
                  <a:latin typeface="Times New Roman" pitchFamily="18" charset="0"/>
                  <a:cs typeface="Times New Roman" pitchFamily="18" charset="0"/>
                </a:rPr>
                <a:t>rõ</a:t>
              </a:r>
              <a:r>
                <a:rPr lang="vi-VN" sz="2400">
                  <a:latin typeface="Times New Roman" pitchFamily="18" charset="0"/>
                  <a:cs typeface="Times New Roman" pitchFamily="18" charset="0"/>
                </a:rPr>
                <a:t> chức năng nhiệm vụ của các đơn vị;</a:t>
              </a:r>
              <a:endParaRPr lang="en-US" sz="2400">
                <a:latin typeface="Times New Roman" pitchFamily="18" charset="0"/>
                <a:cs typeface="Times New Roman" pitchFamily="18" charset="0"/>
              </a:endParaRPr>
            </a:p>
          </p:txBody>
        </p:sp>
        <p:sp>
          <p:nvSpPr>
            <p:cNvPr id="14" name="AutoShape 14"/>
            <p:cNvSpPr>
              <a:spLocks noChangeArrowheads="1"/>
            </p:cNvSpPr>
            <p:nvPr/>
          </p:nvSpPr>
          <p:spPr bwMode="ltGray">
            <a:xfrm rot="18257213">
              <a:off x="3204320" y="4345267"/>
              <a:ext cx="781050" cy="422275"/>
            </a:xfrm>
            <a:prstGeom prst="rightArrow">
              <a:avLst>
                <a:gd name="adj1" fmla="val 50000"/>
                <a:gd name="adj2" fmla="val 46241"/>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4" name="Group 23"/>
          <p:cNvGrpSpPr/>
          <p:nvPr/>
        </p:nvGrpSpPr>
        <p:grpSpPr>
          <a:xfrm>
            <a:off x="5784850" y="2621340"/>
            <a:ext cx="3206750" cy="1569660"/>
            <a:chOff x="5784850" y="2621340"/>
            <a:chExt cx="3206750" cy="1569660"/>
          </a:xfrm>
        </p:grpSpPr>
        <p:sp>
          <p:nvSpPr>
            <p:cNvPr id="9" name="Rectangle 35"/>
            <p:cNvSpPr>
              <a:spLocks noChangeArrowheads="1"/>
            </p:cNvSpPr>
            <p:nvPr/>
          </p:nvSpPr>
          <p:spPr bwMode="auto">
            <a:xfrm>
              <a:off x="6536530" y="2621340"/>
              <a:ext cx="245507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vi-VN" sz="2400">
                  <a:latin typeface="Times New Roman" pitchFamily="18" charset="0"/>
                  <a:cs typeface="Times New Roman" pitchFamily="18" charset="0"/>
                </a:rPr>
                <a:t>Chấn chỉnh, sắp xếp lại bộ máy tổ chức hoạt động hiệu quả</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21" name="AutoShape 21"/>
            <p:cNvSpPr>
              <a:spLocks noChangeArrowheads="1"/>
            </p:cNvSpPr>
            <p:nvPr/>
          </p:nvSpPr>
          <p:spPr bwMode="ltGray">
            <a:xfrm flipH="1">
              <a:off x="5784850" y="3186114"/>
              <a:ext cx="692150" cy="488950"/>
            </a:xfrm>
            <a:prstGeom prst="rightArrow">
              <a:avLst>
                <a:gd name="adj1" fmla="val 50000"/>
                <a:gd name="adj2" fmla="val 3539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4110023482"/>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repeatCount="indefinite" accel="50000" decel="50000" fill="hold" grpId="0" nodeType="withEffect">
                                  <p:stCondLst>
                                    <p:cond delay="0"/>
                                  </p:stCondLst>
                                  <p:endCondLst>
                                    <p:cond evt="onNext" delay="0">
                                      <p:tgtEl>
                                        <p:sldTgt/>
                                      </p:tgtEl>
                                    </p:cond>
                                  </p:endCondLst>
                                  <p:childTnLst>
                                    <p:animMotion origin="layout" path="M 1.66667E-6 3.7037E-7 L 1.66667E-6 -0.07338 " pathEditMode="relative" rAng="0" ptsTypes="AA">
                                      <p:cBhvr>
                                        <p:cTn id="6" dur="2000" fill="hold"/>
                                        <p:tgtEl>
                                          <p:spTgt spid="5"/>
                                        </p:tgtEl>
                                        <p:attrNameLst>
                                          <p:attrName>ppt_x</p:attrName>
                                          <p:attrName>ppt_y</p:attrName>
                                        </p:attrNameLst>
                                      </p:cBhvr>
                                      <p:rCtr x="0" y="-3681"/>
                                    </p:animMotion>
                                  </p:childTnLst>
                                </p:cTn>
                              </p:par>
                            </p:childTnLst>
                          </p:cTn>
                        </p:par>
                        <p:par>
                          <p:cTn id="7" fill="hold">
                            <p:stCondLst>
                              <p:cond delay="2000"/>
                            </p:stCondLst>
                            <p:childTnLst>
                              <p:par>
                                <p:cTn id="8" presetID="2" presetClass="entr" presetSubtype="8"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0-#ppt_w/2"/>
                                          </p:val>
                                        </p:tav>
                                        <p:tav tm="100000">
                                          <p:val>
                                            <p:strVal val="#ppt_x"/>
                                          </p:val>
                                        </p:tav>
                                      </p:tavLst>
                                    </p:anim>
                                    <p:anim calcmode="lin" valueType="num">
                                      <p:cBhvr additive="base">
                                        <p:cTn id="11" dur="500" fill="hold"/>
                                        <p:tgtEl>
                                          <p:spTgt spid="3"/>
                                        </p:tgtEl>
                                        <p:attrNameLst>
                                          <p:attrName>ppt_y</p:attrName>
                                        </p:attrNameLst>
                                      </p:cBhvr>
                                      <p:tavLst>
                                        <p:tav tm="0">
                                          <p:val>
                                            <p:strVal val="#ppt_y"/>
                                          </p:val>
                                        </p:tav>
                                        <p:tav tm="100000">
                                          <p:val>
                                            <p:strVal val="#ppt_y"/>
                                          </p:val>
                                        </p:tav>
                                      </p:tavLst>
                                    </p:anim>
                                  </p:childTnLst>
                                </p:cTn>
                              </p:par>
                            </p:childTnLst>
                          </p:cTn>
                        </p:par>
                        <p:par>
                          <p:cTn id="12" fill="hold">
                            <p:stCondLst>
                              <p:cond delay="2500"/>
                            </p:stCondLst>
                            <p:childTnLst>
                              <p:par>
                                <p:cTn id="13" presetID="2" presetClass="entr" presetSubtype="2"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500" fill="hold"/>
                                        <p:tgtEl>
                                          <p:spTgt spid="24"/>
                                        </p:tgtEl>
                                        <p:attrNameLst>
                                          <p:attrName>ppt_x</p:attrName>
                                        </p:attrNameLst>
                                      </p:cBhvr>
                                      <p:tavLst>
                                        <p:tav tm="0">
                                          <p:val>
                                            <p:strVal val="1+#ppt_w/2"/>
                                          </p:val>
                                        </p:tav>
                                        <p:tav tm="100000">
                                          <p:val>
                                            <p:strVal val="#ppt_x"/>
                                          </p:val>
                                        </p:tav>
                                      </p:tavLst>
                                    </p:anim>
                                    <p:anim calcmode="lin" valueType="num">
                                      <p:cBhvr additive="base">
                                        <p:cTn id="16" dur="500" fill="hold"/>
                                        <p:tgtEl>
                                          <p:spTgt spid="24"/>
                                        </p:tgtEl>
                                        <p:attrNameLst>
                                          <p:attrName>ppt_y</p:attrName>
                                        </p:attrNameLst>
                                      </p:cBhvr>
                                      <p:tavLst>
                                        <p:tav tm="0">
                                          <p:val>
                                            <p:strVal val="#ppt_y"/>
                                          </p:val>
                                        </p:tav>
                                        <p:tav tm="100000">
                                          <p:val>
                                            <p:strVal val="#ppt_y"/>
                                          </p:val>
                                        </p:tav>
                                      </p:tavLst>
                                    </p:anim>
                                  </p:childTnLst>
                                </p:cTn>
                              </p:par>
                            </p:childTnLst>
                          </p:cTn>
                        </p:par>
                        <p:par>
                          <p:cTn id="17" fill="hold">
                            <p:stCondLst>
                              <p:cond delay="3000"/>
                            </p:stCondLst>
                            <p:childTnLst>
                              <p:par>
                                <p:cTn id="18" presetID="2" presetClass="entr" presetSubtype="6"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500" fill="hold"/>
                                        <p:tgtEl>
                                          <p:spTgt spid="25"/>
                                        </p:tgtEl>
                                        <p:attrNameLst>
                                          <p:attrName>ppt_x</p:attrName>
                                        </p:attrNameLst>
                                      </p:cBhvr>
                                      <p:tavLst>
                                        <p:tav tm="0">
                                          <p:val>
                                            <p:strVal val="1+#ppt_w/2"/>
                                          </p:val>
                                        </p:tav>
                                        <p:tav tm="100000">
                                          <p:val>
                                            <p:strVal val="#ppt_x"/>
                                          </p:val>
                                        </p:tav>
                                      </p:tavLst>
                                    </p:anim>
                                    <p:anim calcmode="lin" valueType="num">
                                      <p:cBhvr additive="base">
                                        <p:cTn id="21" dur="500" fill="hold"/>
                                        <p:tgtEl>
                                          <p:spTgt spid="25"/>
                                        </p:tgtEl>
                                        <p:attrNameLst>
                                          <p:attrName>ppt_y</p:attrName>
                                        </p:attrNameLst>
                                      </p:cBhvr>
                                      <p:tavLst>
                                        <p:tav tm="0">
                                          <p:val>
                                            <p:strVal val="1+#ppt_h/2"/>
                                          </p:val>
                                        </p:tav>
                                        <p:tav tm="100000">
                                          <p:val>
                                            <p:strVal val="#ppt_y"/>
                                          </p:val>
                                        </p:tav>
                                      </p:tavLst>
                                    </p:anim>
                                  </p:childTnLst>
                                </p:cTn>
                              </p:par>
                            </p:childTnLst>
                          </p:cTn>
                        </p:par>
                        <p:par>
                          <p:cTn id="22" fill="hold">
                            <p:stCondLst>
                              <p:cond delay="3500"/>
                            </p:stCondLst>
                            <p:childTnLst>
                              <p:par>
                                <p:cTn id="23" presetID="2" presetClass="entr" presetSubtype="12" fill="hold" nodeType="after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500" fill="hold"/>
                                        <p:tgtEl>
                                          <p:spTgt spid="26"/>
                                        </p:tgtEl>
                                        <p:attrNameLst>
                                          <p:attrName>ppt_x</p:attrName>
                                        </p:attrNameLst>
                                      </p:cBhvr>
                                      <p:tavLst>
                                        <p:tav tm="0">
                                          <p:val>
                                            <p:strVal val="0-#ppt_w/2"/>
                                          </p:val>
                                        </p:tav>
                                        <p:tav tm="100000">
                                          <p:val>
                                            <p:strVal val="#ppt_x"/>
                                          </p:val>
                                        </p:tav>
                                      </p:tavLst>
                                    </p:anim>
                                    <p:anim calcmode="lin" valueType="num">
                                      <p:cBhvr additive="base">
                                        <p:cTn id="2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2" name="Text Placeholder 1"/>
          <p:cNvSpPr>
            <a:spLocks noGrp="1"/>
          </p:cNvSpPr>
          <p:nvPr>
            <p:ph type="body" sz="quarter" idx="13"/>
          </p:nvPr>
        </p:nvSpPr>
        <p:spPr/>
        <p:txBody>
          <a:bodyPr/>
          <a:lstStyle/>
          <a:p>
            <a:pPr lvl="0"/>
            <a:r>
              <a:rPr lang="vi-VN"/>
              <a:t>Công tác tổ chức, nâng cao năng lực quản lý </a:t>
            </a:r>
          </a:p>
        </p:txBody>
      </p:sp>
      <p:sp>
        <p:nvSpPr>
          <p:cNvPr id="5" name="Freeform 3"/>
          <p:cNvSpPr>
            <a:spLocks/>
          </p:cNvSpPr>
          <p:nvPr/>
        </p:nvSpPr>
        <p:spPr bwMode="invGray">
          <a:xfrm>
            <a:off x="2740026" y="1676400"/>
            <a:ext cx="3736974" cy="3261937"/>
          </a:xfrm>
          <a:custGeom>
            <a:avLst/>
            <a:gdLst>
              <a:gd name="T0" fmla="*/ 1345 w 2672"/>
              <a:gd name="T1" fmla="*/ 0 h 2180"/>
              <a:gd name="T2" fmla="*/ 0 w 2672"/>
              <a:gd name="T3" fmla="*/ 673 h 2180"/>
              <a:gd name="T4" fmla="*/ 589 w 2672"/>
              <a:gd name="T5" fmla="*/ 673 h 2180"/>
              <a:gd name="T6" fmla="*/ 415 w 2672"/>
              <a:gd name="T7" fmla="*/ 2180 h 2180"/>
              <a:gd name="T8" fmla="*/ 2277 w 2672"/>
              <a:gd name="T9" fmla="*/ 2180 h 2180"/>
              <a:gd name="T10" fmla="*/ 2110 w 2672"/>
              <a:gd name="T11" fmla="*/ 673 h 2180"/>
              <a:gd name="T12" fmla="*/ 2672 w 2672"/>
              <a:gd name="T13" fmla="*/ 673 h 2180"/>
              <a:gd name="T14" fmla="*/ 1345 w 2672"/>
              <a:gd name="T15" fmla="*/ 0 h 2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72" h="2180">
                <a:moveTo>
                  <a:pt x="1345" y="0"/>
                </a:moveTo>
                <a:lnTo>
                  <a:pt x="0" y="673"/>
                </a:lnTo>
                <a:lnTo>
                  <a:pt x="589" y="673"/>
                </a:lnTo>
                <a:lnTo>
                  <a:pt x="415" y="2180"/>
                </a:lnTo>
                <a:lnTo>
                  <a:pt x="2277" y="2180"/>
                </a:lnTo>
                <a:lnTo>
                  <a:pt x="2110" y="673"/>
                </a:lnTo>
                <a:lnTo>
                  <a:pt x="2672" y="673"/>
                </a:lnTo>
                <a:lnTo>
                  <a:pt x="1345" y="0"/>
                </a:lnTo>
                <a:close/>
              </a:path>
            </a:pathLst>
          </a:custGeom>
          <a:solidFill>
            <a:schemeClr val="accent1"/>
          </a:solidFill>
          <a:ln>
            <a:noFill/>
          </a:ln>
          <a:effectLst/>
        </p:spPr>
        <p:txBody>
          <a:bodyPr/>
          <a:lstStyle/>
          <a:p>
            <a:endParaRPr lang="en-US"/>
          </a:p>
        </p:txBody>
      </p:sp>
      <p:sp>
        <p:nvSpPr>
          <p:cNvPr id="11" name="Rectangle 949"/>
          <p:cNvSpPr>
            <a:spLocks noChangeArrowheads="1"/>
          </p:cNvSpPr>
          <p:nvPr/>
        </p:nvSpPr>
        <p:spPr bwMode="gray">
          <a:xfrm>
            <a:off x="3681360" y="2535962"/>
            <a:ext cx="1973263" cy="1421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90000"/>
              </a:lnSpc>
            </a:pPr>
            <a:r>
              <a:rPr lang="en-US" sz="2400" b="1" smtClean="0">
                <a:solidFill>
                  <a:srgbClr val="FFFFFF"/>
                </a:solidFill>
                <a:latin typeface="Times New Roman" pitchFamily="18" charset="0"/>
                <a:cs typeface="Times New Roman" pitchFamily="18" charset="0"/>
              </a:rPr>
              <a:t>TỔ CHỨC, NÂNG CAO NĂNG LỰC QUẢN LÝ</a:t>
            </a:r>
            <a:endParaRPr lang="en-US" sz="2400" b="1">
              <a:solidFill>
                <a:srgbClr val="FFFFFF"/>
              </a:solidFill>
              <a:latin typeface="Times New Roman" pitchFamily="18" charset="0"/>
              <a:cs typeface="Times New Roman" pitchFamily="18" charset="0"/>
            </a:endParaRPr>
          </a:p>
        </p:txBody>
      </p:sp>
      <p:grpSp>
        <p:nvGrpSpPr>
          <p:cNvPr id="3" name="Group 2"/>
          <p:cNvGrpSpPr/>
          <p:nvPr/>
        </p:nvGrpSpPr>
        <p:grpSpPr>
          <a:xfrm>
            <a:off x="12700" y="1833083"/>
            <a:ext cx="3490913" cy="2677656"/>
            <a:chOff x="12700" y="1833083"/>
            <a:chExt cx="3490913" cy="2677656"/>
          </a:xfrm>
        </p:grpSpPr>
        <p:sp>
          <p:nvSpPr>
            <p:cNvPr id="7" name="Rectangle 31"/>
            <p:cNvSpPr>
              <a:spLocks noChangeArrowheads="1"/>
            </p:cNvSpPr>
            <p:nvPr/>
          </p:nvSpPr>
          <p:spPr bwMode="auto">
            <a:xfrm>
              <a:off x="12700" y="1833083"/>
              <a:ext cx="2533648"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en-US" sz="2400">
                  <a:latin typeface="Times New Roman" pitchFamily="18" charset="0"/>
                  <a:cs typeface="Times New Roman" pitchFamily="18" charset="0"/>
                </a:rPr>
                <a:t>Tích cực hoàn thiện ứng dụng </a:t>
              </a:r>
              <a:r>
                <a:rPr lang="vi-VN" sz="2400">
                  <a:latin typeface="Times New Roman" pitchFamily="18" charset="0"/>
                  <a:cs typeface="Times New Roman" pitchFamily="18" charset="0"/>
                </a:rPr>
                <a:t>hệ thống quản lý hành chính điện tử để </a:t>
              </a:r>
              <a:r>
                <a:rPr lang="en-US" sz="2400">
                  <a:latin typeface="Times New Roman" pitchFamily="18" charset="0"/>
                  <a:cs typeface="Times New Roman" pitchFamily="18" charset="0"/>
                </a:rPr>
                <a:t>giúp </a:t>
              </a:r>
              <a:r>
                <a:rPr lang="vi-VN" sz="2400">
                  <a:latin typeface="Times New Roman" pitchFamily="18" charset="0"/>
                  <a:cs typeface="Times New Roman" pitchFamily="18" charset="0"/>
                </a:rPr>
                <a:t>công tác quản lý </a:t>
              </a:r>
              <a:r>
                <a:rPr lang="en-US" sz="2400">
                  <a:latin typeface="Times New Roman" pitchFamily="18" charset="0"/>
                  <a:cs typeface="Times New Roman" pitchFamily="18" charset="0"/>
                </a:rPr>
                <a:t>nhà t</a:t>
              </a:r>
              <a:r>
                <a:rPr lang="vi-VN" sz="2400">
                  <a:latin typeface="Times New Roman" pitchFamily="18" charset="0"/>
                  <a:cs typeface="Times New Roman" pitchFamily="18" charset="0"/>
                </a:rPr>
                <a:t>rường đạt hiệu quả </a:t>
              </a:r>
              <a:r>
                <a:rPr lang="en-US" sz="2400">
                  <a:latin typeface="Times New Roman" pitchFamily="18" charset="0"/>
                  <a:cs typeface="Times New Roman" pitchFamily="18" charset="0"/>
                </a:rPr>
                <a:t>tốt </a:t>
              </a:r>
              <a:r>
                <a:rPr lang="vi-VN" sz="2400">
                  <a:latin typeface="Times New Roman" pitchFamily="18" charset="0"/>
                  <a:cs typeface="Times New Roman" pitchFamily="18" charset="0"/>
                </a:rPr>
                <a:t>nhất</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12" name="AutoShape 12"/>
            <p:cNvSpPr>
              <a:spLocks noChangeArrowheads="1"/>
            </p:cNvSpPr>
            <p:nvPr/>
          </p:nvSpPr>
          <p:spPr bwMode="ltGray">
            <a:xfrm>
              <a:off x="2811463" y="3186114"/>
              <a:ext cx="692150" cy="488950"/>
            </a:xfrm>
            <a:prstGeom prst="rightArrow">
              <a:avLst>
                <a:gd name="adj1" fmla="val 50000"/>
                <a:gd name="adj2" fmla="val 3539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0" name="Group 9"/>
          <p:cNvGrpSpPr/>
          <p:nvPr/>
        </p:nvGrpSpPr>
        <p:grpSpPr>
          <a:xfrm>
            <a:off x="12700" y="4876800"/>
            <a:ext cx="9131300" cy="1981200"/>
            <a:chOff x="12700" y="4876800"/>
            <a:chExt cx="9131300" cy="1981200"/>
          </a:xfrm>
        </p:grpSpPr>
        <p:sp>
          <p:nvSpPr>
            <p:cNvPr id="6" name="Rectangle 30"/>
            <p:cNvSpPr>
              <a:spLocks noChangeArrowheads="1"/>
            </p:cNvSpPr>
            <p:nvPr/>
          </p:nvSpPr>
          <p:spPr bwMode="auto">
            <a:xfrm>
              <a:off x="12700" y="5657671"/>
              <a:ext cx="91313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en-US" sz="2400">
                  <a:latin typeface="Times New Roman" pitchFamily="18" charset="0"/>
                  <a:cs typeface="Times New Roman" pitchFamily="18" charset="0"/>
                </a:rPr>
                <a:t>Triển khai q</a:t>
              </a:r>
              <a:r>
                <a:rPr lang="vi-VN" sz="2400">
                  <a:latin typeface="Times New Roman" pitchFamily="18" charset="0"/>
                  <a:cs typeface="Times New Roman" pitchFamily="18" charset="0"/>
                </a:rPr>
                <a:t>uản lý </a:t>
              </a:r>
              <a:r>
                <a:rPr lang="en-US" sz="2400">
                  <a:latin typeface="Times New Roman" pitchFamily="18" charset="0"/>
                  <a:cs typeface="Times New Roman" pitchFamily="18" charset="0"/>
                </a:rPr>
                <a:t>nhà trường </a:t>
              </a:r>
              <a:r>
                <a:rPr lang="vi-VN" sz="2400">
                  <a:latin typeface="Times New Roman" pitchFamily="18" charset="0"/>
                  <a:cs typeface="Times New Roman" pitchFamily="18" charset="0"/>
                </a:rPr>
                <a:t>theo hệ thống quản lý chất lượng ISO để tiến tới kiểm định chất lượng đào tạo của Trường theo </a:t>
              </a:r>
              <a:r>
                <a:rPr lang="en-US" sz="2400">
                  <a:latin typeface="Times New Roman" pitchFamily="18" charset="0"/>
                  <a:cs typeface="Times New Roman" pitchFamily="18" charset="0"/>
                </a:rPr>
                <a:t>yêu cầu </a:t>
              </a:r>
              <a:r>
                <a:rPr lang="vi-VN" sz="2400">
                  <a:latin typeface="Times New Roman" pitchFamily="18" charset="0"/>
                  <a:cs typeface="Times New Roman" pitchFamily="18" charset="0"/>
                </a:rPr>
                <a:t>đảm bảo chất lượng của Bộ Giáo dục và Đào tạo</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13" name="AutoShape 13"/>
            <p:cNvSpPr>
              <a:spLocks noChangeArrowheads="1"/>
            </p:cNvSpPr>
            <p:nvPr/>
          </p:nvSpPr>
          <p:spPr bwMode="ltGray">
            <a:xfrm rot="5400000" flipH="1">
              <a:off x="4228308" y="5056981"/>
              <a:ext cx="782637" cy="422275"/>
            </a:xfrm>
            <a:prstGeom prst="rightArrow">
              <a:avLst>
                <a:gd name="adj1" fmla="val 50000"/>
                <a:gd name="adj2" fmla="val 46335"/>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 name="Group 3"/>
          <p:cNvGrpSpPr/>
          <p:nvPr/>
        </p:nvGrpSpPr>
        <p:grpSpPr>
          <a:xfrm>
            <a:off x="5784850" y="1981200"/>
            <a:ext cx="3282950" cy="2677656"/>
            <a:chOff x="5784850" y="1981200"/>
            <a:chExt cx="3282950" cy="2677656"/>
          </a:xfrm>
        </p:grpSpPr>
        <p:sp>
          <p:nvSpPr>
            <p:cNvPr id="8" name="Rectangle 34"/>
            <p:cNvSpPr>
              <a:spLocks noChangeArrowheads="1"/>
            </p:cNvSpPr>
            <p:nvPr/>
          </p:nvSpPr>
          <p:spPr bwMode="auto">
            <a:xfrm>
              <a:off x="6629399" y="1981200"/>
              <a:ext cx="2438401"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gn="just"/>
              <a:r>
                <a:rPr lang="vi-VN" sz="2400">
                  <a:latin typeface="Times New Roman" pitchFamily="18" charset="0"/>
                  <a:cs typeface="Times New Roman" pitchFamily="18" charset="0"/>
                </a:rPr>
                <a:t>Tổ chức cho cán bộ quản lý đi tham quan học tập kinh nghiệm ở các cơ sở đào tạo trong nước và nước ngoài</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21" name="AutoShape 21"/>
            <p:cNvSpPr>
              <a:spLocks noChangeArrowheads="1"/>
            </p:cNvSpPr>
            <p:nvPr/>
          </p:nvSpPr>
          <p:spPr bwMode="ltGray">
            <a:xfrm flipH="1">
              <a:off x="5784850" y="3186114"/>
              <a:ext cx="692150" cy="488950"/>
            </a:xfrm>
            <a:prstGeom prst="rightArrow">
              <a:avLst>
                <a:gd name="adj1" fmla="val 50000"/>
                <a:gd name="adj2" fmla="val 35390"/>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Tree>
    <p:extLst>
      <p:ext uri="{BB962C8B-B14F-4D97-AF65-F5344CB8AC3E}">
        <p14:creationId xmlns:p14="http://schemas.microsoft.com/office/powerpoint/2010/main" val="24385564"/>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repeatCount="indefinite" accel="50000" decel="50000" fill="hold" grpId="0" nodeType="withEffect">
                                  <p:stCondLst>
                                    <p:cond delay="0"/>
                                  </p:stCondLst>
                                  <p:endCondLst>
                                    <p:cond evt="onNext" delay="0">
                                      <p:tgtEl>
                                        <p:sldTgt/>
                                      </p:tgtEl>
                                    </p:cond>
                                  </p:endCondLst>
                                  <p:childTnLst>
                                    <p:animMotion origin="layout" path="M 1.66667E-6 3.7037E-7 L 1.66667E-6 -0.07338 " pathEditMode="relative" rAng="0" ptsTypes="AA">
                                      <p:cBhvr>
                                        <p:cTn id="6" dur="2000" fill="hold"/>
                                        <p:tgtEl>
                                          <p:spTgt spid="5"/>
                                        </p:tgtEl>
                                        <p:attrNameLst>
                                          <p:attrName>ppt_x</p:attrName>
                                          <p:attrName>ppt_y</p:attrName>
                                        </p:attrNameLst>
                                      </p:cBhvr>
                                      <p:rCtr x="0" y="-3681"/>
                                    </p:animMotion>
                                  </p:childTnLst>
                                </p:cTn>
                              </p:par>
                            </p:childTnLst>
                          </p:cTn>
                        </p:par>
                        <p:par>
                          <p:cTn id="7" fill="hold">
                            <p:stCondLst>
                              <p:cond delay="2000"/>
                            </p:stCondLst>
                            <p:childTnLst>
                              <p:par>
                                <p:cTn id="8" presetID="2" presetClass="entr" presetSubtype="8"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500" fill="hold"/>
                                        <p:tgtEl>
                                          <p:spTgt spid="3"/>
                                        </p:tgtEl>
                                        <p:attrNameLst>
                                          <p:attrName>ppt_x</p:attrName>
                                        </p:attrNameLst>
                                      </p:cBhvr>
                                      <p:tavLst>
                                        <p:tav tm="0">
                                          <p:val>
                                            <p:strVal val="0-#ppt_w/2"/>
                                          </p:val>
                                        </p:tav>
                                        <p:tav tm="100000">
                                          <p:val>
                                            <p:strVal val="#ppt_x"/>
                                          </p:val>
                                        </p:tav>
                                      </p:tavLst>
                                    </p:anim>
                                    <p:anim calcmode="lin" valueType="num">
                                      <p:cBhvr additive="base">
                                        <p:cTn id="11" dur="500" fill="hold"/>
                                        <p:tgtEl>
                                          <p:spTgt spid="3"/>
                                        </p:tgtEl>
                                        <p:attrNameLst>
                                          <p:attrName>ppt_y</p:attrName>
                                        </p:attrNameLst>
                                      </p:cBhvr>
                                      <p:tavLst>
                                        <p:tav tm="0">
                                          <p:val>
                                            <p:strVal val="#ppt_y"/>
                                          </p:val>
                                        </p:tav>
                                        <p:tav tm="100000">
                                          <p:val>
                                            <p:strVal val="#ppt_y"/>
                                          </p:val>
                                        </p:tav>
                                      </p:tavLst>
                                    </p:anim>
                                  </p:childTnLst>
                                </p:cTn>
                              </p:par>
                            </p:childTnLst>
                          </p:cTn>
                        </p:par>
                        <p:par>
                          <p:cTn id="12" fill="hold">
                            <p:stCondLst>
                              <p:cond delay="2500"/>
                            </p:stCondLst>
                            <p:childTnLst>
                              <p:par>
                                <p:cTn id="13" presetID="2"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3000"/>
                            </p:stCondLst>
                            <p:childTnLst>
                              <p:par>
                                <p:cTn id="18" presetID="2" presetClass="entr" presetSubtype="4"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2" name="Text Placeholder 1"/>
          <p:cNvSpPr>
            <a:spLocks noGrp="1"/>
          </p:cNvSpPr>
          <p:nvPr>
            <p:ph type="body" sz="quarter" idx="13"/>
          </p:nvPr>
        </p:nvSpPr>
        <p:spPr/>
        <p:txBody>
          <a:bodyPr/>
          <a:lstStyle/>
          <a:p>
            <a:pPr lvl="0"/>
            <a:r>
              <a:rPr lang="vi-VN"/>
              <a:t>Nâng cao trình độ, năng lực đội ngũ giảng viên </a:t>
            </a:r>
          </a:p>
        </p:txBody>
      </p:sp>
      <p:sp>
        <p:nvSpPr>
          <p:cNvPr id="21" name="Rectangle 49"/>
          <p:cNvSpPr>
            <a:spLocks noChangeArrowheads="1"/>
          </p:cNvSpPr>
          <p:nvPr/>
        </p:nvSpPr>
        <p:spPr bwMode="gray">
          <a:xfrm>
            <a:off x="0" y="5105400"/>
            <a:ext cx="9144000" cy="1666875"/>
          </a:xfrm>
          <a:prstGeom prst="rect">
            <a:avLst/>
          </a:prstGeom>
          <a:gradFill rotWithShape="1">
            <a:gsLst>
              <a:gs pos="0">
                <a:srgbClr val="BFBFBF">
                  <a:alpha val="50000"/>
                </a:srgbClr>
              </a:gs>
              <a:gs pos="100000">
                <a:schemeClr val="bg1">
                  <a:alpha val="0"/>
                </a:schemeClr>
              </a:gs>
            </a:gsLst>
            <a:lin ang="5400000" scaled="1"/>
          </a:gradFill>
          <a:ln w="9525">
            <a:noFill/>
            <a:miter lim="800000"/>
            <a:headEnd/>
            <a:tailEnd/>
          </a:ln>
        </p:spPr>
        <p:txBody>
          <a:bodyPr wrap="none" anchor="ctr"/>
          <a:lstStyle/>
          <a:p>
            <a:pPr>
              <a:defRPr/>
            </a:pPr>
            <a:endParaRPr lang="en-US">
              <a:solidFill>
                <a:prstClr val="black"/>
              </a:solidFill>
            </a:endParaRPr>
          </a:p>
        </p:txBody>
      </p:sp>
      <p:grpSp>
        <p:nvGrpSpPr>
          <p:cNvPr id="5126" name="Group 5125"/>
          <p:cNvGrpSpPr/>
          <p:nvPr/>
        </p:nvGrpSpPr>
        <p:grpSpPr>
          <a:xfrm>
            <a:off x="1676400" y="1524000"/>
            <a:ext cx="7199204" cy="1447801"/>
            <a:chOff x="1676400" y="1524000"/>
            <a:chExt cx="7199204" cy="1447801"/>
          </a:xfrm>
        </p:grpSpPr>
        <p:sp>
          <p:nvSpPr>
            <p:cNvPr id="22" name="Rectangle 21"/>
            <p:cNvSpPr/>
            <p:nvPr/>
          </p:nvSpPr>
          <p:spPr>
            <a:xfrm>
              <a:off x="3001869" y="1524000"/>
              <a:ext cx="5873735" cy="1200329"/>
            </a:xfrm>
            <a:prstGeom prst="rect">
              <a:avLst/>
            </a:prstGeom>
          </p:spPr>
          <p:txBody>
            <a:bodyPr wrap="square">
              <a:spAutoFit/>
            </a:bodyPr>
            <a:lstStyle/>
            <a:p>
              <a:pPr lvl="0" algn="just"/>
              <a:r>
                <a:rPr lang="en-US" sz="2400">
                  <a:latin typeface="Times New Roman" pitchFamily="18" charset="0"/>
                  <a:cs typeface="Times New Roman" pitchFamily="18" charset="0"/>
                </a:rPr>
                <a:t>Mở các lớp bồi dưỡng tiếng Anh và Tin học nhằm nâng cao đội ngũ cán bộ quản lý và giảng viên đạt chuẩn;</a:t>
              </a:r>
              <a:endParaRPr lang="vi-VN" sz="2400">
                <a:latin typeface="Times New Roman" pitchFamily="18" charset="0"/>
                <a:cs typeface="Times New Roman" pitchFamily="18" charset="0"/>
              </a:endParaRPr>
            </a:p>
          </p:txBody>
        </p:sp>
        <p:cxnSp>
          <p:nvCxnSpPr>
            <p:cNvPr id="27" name="Straight Arrow Connector 26"/>
            <p:cNvCxnSpPr>
              <a:endCxn id="22" idx="1"/>
            </p:cNvCxnSpPr>
            <p:nvPr/>
          </p:nvCxnSpPr>
          <p:spPr>
            <a:xfrm flipV="1">
              <a:off x="1676400" y="2124165"/>
              <a:ext cx="1325469" cy="847636"/>
            </a:xfrm>
            <a:prstGeom prst="straightConnector1">
              <a:avLst/>
            </a:prstGeom>
            <a:ln w="19050">
              <a:solidFill>
                <a:schemeClr val="tx1"/>
              </a:solidFill>
              <a:prstDash val="sysDot"/>
              <a:headEnd type="oval" w="sm" len="sm"/>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5127" name="Group 5126"/>
          <p:cNvGrpSpPr/>
          <p:nvPr/>
        </p:nvGrpSpPr>
        <p:grpSpPr>
          <a:xfrm>
            <a:off x="1828800" y="2838271"/>
            <a:ext cx="7045706" cy="1386419"/>
            <a:chOff x="1828800" y="2838271"/>
            <a:chExt cx="7045706" cy="1386419"/>
          </a:xfrm>
        </p:grpSpPr>
        <p:cxnSp>
          <p:nvCxnSpPr>
            <p:cNvPr id="23" name="Straight Arrow Connector 22"/>
            <p:cNvCxnSpPr>
              <a:endCxn id="28" idx="1"/>
            </p:cNvCxnSpPr>
            <p:nvPr/>
          </p:nvCxnSpPr>
          <p:spPr>
            <a:xfrm flipV="1">
              <a:off x="1828800" y="3438436"/>
              <a:ext cx="1130190" cy="786254"/>
            </a:xfrm>
            <a:prstGeom prst="straightConnector1">
              <a:avLst/>
            </a:prstGeom>
            <a:ln w="19050">
              <a:solidFill>
                <a:schemeClr val="tx1"/>
              </a:solidFill>
              <a:prstDash val="sysDot"/>
              <a:headEnd type="oval" w="sm" len="sm"/>
              <a:tailEnd type="triangle" w="med" len="med"/>
            </a:ln>
          </p:spPr>
          <p:style>
            <a:lnRef idx="1">
              <a:schemeClr val="accent1"/>
            </a:lnRef>
            <a:fillRef idx="0">
              <a:schemeClr val="accent1"/>
            </a:fillRef>
            <a:effectRef idx="0">
              <a:schemeClr val="accent1"/>
            </a:effectRef>
            <a:fontRef idx="minor">
              <a:schemeClr val="tx1"/>
            </a:fontRef>
          </p:style>
        </p:cxnSp>
        <p:sp>
          <p:nvSpPr>
            <p:cNvPr id="28" name="Rectangle 27"/>
            <p:cNvSpPr/>
            <p:nvPr/>
          </p:nvSpPr>
          <p:spPr>
            <a:xfrm>
              <a:off x="2958990" y="2838271"/>
              <a:ext cx="5915516" cy="1200329"/>
            </a:xfrm>
            <a:prstGeom prst="rect">
              <a:avLst/>
            </a:prstGeom>
          </p:spPr>
          <p:txBody>
            <a:bodyPr wrap="square">
              <a:spAutoFit/>
            </a:bodyPr>
            <a:lstStyle/>
            <a:p>
              <a:pPr lvl="0" algn="just"/>
              <a:r>
                <a:rPr lang="vi-VN" sz="2400">
                  <a:latin typeface="Times New Roman" pitchFamily="18" charset="0"/>
                  <a:cs typeface="Times New Roman" pitchFamily="18" charset="0"/>
                </a:rPr>
                <a:t>Xây dựng các tiêu chí đánh giá cán bộ, giảng viên căn cứ vào trình độ, năng lực và hiệu quả hoàn thành công việc</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grpSp>
      <p:grpSp>
        <p:nvGrpSpPr>
          <p:cNvPr id="5128" name="Group 5127"/>
          <p:cNvGrpSpPr/>
          <p:nvPr/>
        </p:nvGrpSpPr>
        <p:grpSpPr>
          <a:xfrm>
            <a:off x="1828800" y="4133671"/>
            <a:ext cx="7045705" cy="1422341"/>
            <a:chOff x="1828800" y="4133671"/>
            <a:chExt cx="7045705" cy="1422341"/>
          </a:xfrm>
        </p:grpSpPr>
        <p:cxnSp>
          <p:nvCxnSpPr>
            <p:cNvPr id="24" name="Straight Arrow Connector 23"/>
            <p:cNvCxnSpPr>
              <a:endCxn id="29" idx="1"/>
            </p:cNvCxnSpPr>
            <p:nvPr/>
          </p:nvCxnSpPr>
          <p:spPr>
            <a:xfrm flipV="1">
              <a:off x="1828800" y="4733836"/>
              <a:ext cx="1143000" cy="822176"/>
            </a:xfrm>
            <a:prstGeom prst="straightConnector1">
              <a:avLst/>
            </a:prstGeom>
            <a:ln w="19050">
              <a:solidFill>
                <a:schemeClr val="tx1"/>
              </a:solidFill>
              <a:prstDash val="sysDot"/>
              <a:headEnd type="oval" w="sm" len="sm"/>
              <a:tailEnd type="triangle" w="med" len="med"/>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2971800" y="4133671"/>
              <a:ext cx="5902705" cy="1200329"/>
            </a:xfrm>
            <a:prstGeom prst="rect">
              <a:avLst/>
            </a:prstGeom>
          </p:spPr>
          <p:txBody>
            <a:bodyPr wrap="square">
              <a:spAutoFit/>
            </a:bodyPr>
            <a:lstStyle/>
            <a:p>
              <a:pPr lvl="0"/>
              <a:r>
                <a:rPr lang="vi-VN" sz="2400">
                  <a:latin typeface="Times New Roman" pitchFamily="18" charset="0"/>
                  <a:cs typeface="Times New Roman" pitchFamily="18" charset="0"/>
                </a:rPr>
                <a:t>Xây dựng các chế độ động viên, khuyến khích cán bộ, giảng viên nâng cao trình độ</a:t>
              </a:r>
              <a:r>
                <a:rPr lang="en-US" sz="2400">
                  <a:latin typeface="Times New Roman" pitchFamily="18" charset="0"/>
                  <a:cs typeface="Times New Roman" pitchFamily="18" charset="0"/>
                </a:rPr>
                <a:t> chuyên môn và</a:t>
              </a:r>
              <a:r>
                <a:rPr lang="vi-VN" sz="2400">
                  <a:latin typeface="Times New Roman" pitchFamily="18" charset="0"/>
                  <a:cs typeface="Times New Roman" pitchFamily="18" charset="0"/>
                </a:rPr>
                <a:t> năng lực giảng dạy</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grpSp>
      <p:grpSp>
        <p:nvGrpSpPr>
          <p:cNvPr id="5129" name="Group 5128"/>
          <p:cNvGrpSpPr/>
          <p:nvPr/>
        </p:nvGrpSpPr>
        <p:grpSpPr>
          <a:xfrm>
            <a:off x="1828800" y="5505271"/>
            <a:ext cx="7162800" cy="1200329"/>
            <a:chOff x="1828800" y="5505271"/>
            <a:chExt cx="7162800" cy="1200329"/>
          </a:xfrm>
        </p:grpSpPr>
        <p:cxnSp>
          <p:nvCxnSpPr>
            <p:cNvPr id="25" name="Straight Arrow Connector 24"/>
            <p:cNvCxnSpPr/>
            <p:nvPr/>
          </p:nvCxnSpPr>
          <p:spPr>
            <a:xfrm flipV="1">
              <a:off x="1828800" y="5791200"/>
              <a:ext cx="1130190" cy="685800"/>
            </a:xfrm>
            <a:prstGeom prst="straightConnector1">
              <a:avLst/>
            </a:prstGeom>
            <a:ln w="19050">
              <a:solidFill>
                <a:schemeClr val="tx1"/>
              </a:solidFill>
              <a:prstDash val="sysDot"/>
              <a:headEnd type="oval" w="sm" len="sm"/>
              <a:tailEnd type="triangle" w="med" len="med"/>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2958990" y="5505271"/>
              <a:ext cx="6032610" cy="1200329"/>
            </a:xfrm>
            <a:prstGeom prst="rect">
              <a:avLst/>
            </a:prstGeom>
          </p:spPr>
          <p:txBody>
            <a:bodyPr wrap="square">
              <a:spAutoFit/>
            </a:bodyPr>
            <a:lstStyle/>
            <a:p>
              <a:pPr lvl="0" algn="just"/>
              <a:r>
                <a:rPr lang="vi-VN" sz="2400">
                  <a:latin typeface="Times New Roman" pitchFamily="18" charset="0"/>
                  <a:cs typeface="Times New Roman" pitchFamily="18" charset="0"/>
                </a:rPr>
                <a:t>Tuyển chọn đội ngũ giảng viên có trình độ cao. Có chế độ khuyến khích cán bộ </a:t>
              </a:r>
              <a:r>
                <a:rPr lang="en-US" sz="2400">
                  <a:latin typeface="Times New Roman" pitchFamily="18" charset="0"/>
                  <a:cs typeface="Times New Roman" pitchFamily="18" charset="0"/>
                </a:rPr>
                <a:t>quản lý và </a:t>
              </a:r>
              <a:r>
                <a:rPr lang="vi-VN" sz="2400">
                  <a:latin typeface="Times New Roman" pitchFamily="18" charset="0"/>
                  <a:cs typeface="Times New Roman" pitchFamily="18" charset="0"/>
                </a:rPr>
                <a:t>giảng viên có trình độ cao về trường công tác</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grpSp>
      <p:grpSp>
        <p:nvGrpSpPr>
          <p:cNvPr id="31" name="Group 27"/>
          <p:cNvGrpSpPr/>
          <p:nvPr/>
        </p:nvGrpSpPr>
        <p:grpSpPr>
          <a:xfrm>
            <a:off x="88900" y="1524000"/>
            <a:ext cx="2730500" cy="5248274"/>
            <a:chOff x="2311464" y="1524000"/>
            <a:chExt cx="3657600" cy="4724400"/>
          </a:xfrm>
        </p:grpSpPr>
        <p:grpSp>
          <p:nvGrpSpPr>
            <p:cNvPr id="32" name="Group 28"/>
            <p:cNvGrpSpPr/>
            <p:nvPr/>
          </p:nvGrpSpPr>
          <p:grpSpPr bwMode="gray">
            <a:xfrm>
              <a:off x="2311464" y="1524000"/>
              <a:ext cx="3657600" cy="4724400"/>
              <a:chOff x="2571750" y="1638300"/>
              <a:chExt cx="2875704" cy="4249931"/>
            </a:xfrm>
            <a:gradFill flip="none" rotWithShape="1">
              <a:gsLst>
                <a:gs pos="0">
                  <a:schemeClr val="accent4"/>
                </a:gs>
                <a:gs pos="37000">
                  <a:schemeClr val="accent4"/>
                </a:gs>
                <a:gs pos="39000">
                  <a:schemeClr val="accent1"/>
                </a:gs>
                <a:gs pos="100000">
                  <a:schemeClr val="accent1">
                    <a:lumMod val="50000"/>
                  </a:schemeClr>
                </a:gs>
              </a:gsLst>
              <a:lin ang="5400000" scaled="1"/>
              <a:tileRect/>
            </a:gradFill>
            <a:effectLst>
              <a:outerShdw blurRad="76200" dir="13500000" sy="23000" kx="1200000" algn="br" rotWithShape="0">
                <a:prstClr val="black">
                  <a:alpha val="20000"/>
                </a:prstClr>
              </a:outerShdw>
            </a:effectLst>
            <a:scene3d>
              <a:camera prst="perspectiveContrastingRightFacing">
                <a:rot lat="551049" lon="20471718" rev="21594252"/>
              </a:camera>
              <a:lightRig rig="threePt" dir="t"/>
            </a:scene3d>
          </p:grpSpPr>
          <p:sp>
            <p:nvSpPr>
              <p:cNvPr id="34" name="Rectangle 33"/>
              <p:cNvSpPr/>
              <p:nvPr/>
            </p:nvSpPr>
            <p:spPr bwMode="gray">
              <a:xfrm>
                <a:off x="3141868" y="5295787"/>
                <a:ext cx="1728216" cy="592444"/>
              </a:xfrm>
              <a:prstGeom prst="rect">
                <a:avLst/>
              </a:prstGeom>
              <a:solidFill>
                <a:schemeClr val="accent1">
                  <a:lumMod val="50000"/>
                </a:schemeClr>
              </a:solidFill>
              <a:ln>
                <a:headEnd/>
                <a:tailEnd/>
              </a:ln>
              <a:effectLst/>
              <a:sp3d extrusionH="889000" prstMaterial="plastic">
                <a:bevelT w="50800" h="25400" prst="coolSlant"/>
              </a:sp3d>
            </p:spPr>
            <p:style>
              <a:lnRef idx="0">
                <a:schemeClr val="accent4"/>
              </a:lnRef>
              <a:fillRef idx="3">
                <a:schemeClr val="accent4"/>
              </a:fillRef>
              <a:effectRef idx="3">
                <a:schemeClr val="accent4"/>
              </a:effectRef>
              <a:fontRef idx="minor">
                <a:schemeClr val="lt1"/>
              </a:fontRef>
            </p:style>
            <p:txBody>
              <a:bodyPr lIns="0" tIns="0" rIns="0" bIns="0" anchor="ctr" anchorCtr="0"/>
              <a:lstStyle/>
              <a:p>
                <a:pPr algn="ctr">
                  <a:defRPr/>
                </a:pPr>
                <a:r>
                  <a:rPr lang="en-US" sz="3200" b="1" smtClean="0">
                    <a:solidFill>
                      <a:srgbClr val="FFFFFF"/>
                    </a:solidFill>
                    <a:effectLst>
                      <a:glow rad="101600">
                        <a:srgbClr val="000000">
                          <a:alpha val="60000"/>
                        </a:srgbClr>
                      </a:glow>
                    </a:effectLst>
                  </a:rPr>
                  <a:t>1</a:t>
                </a:r>
                <a:endParaRPr lang="en-US" sz="3200" b="1" dirty="0" smtClean="0">
                  <a:solidFill>
                    <a:srgbClr val="FFFFFF"/>
                  </a:solidFill>
                  <a:effectLst>
                    <a:glow rad="101600">
                      <a:srgbClr val="000000">
                        <a:alpha val="60000"/>
                      </a:srgbClr>
                    </a:glow>
                  </a:effectLst>
                </a:endParaRPr>
              </a:p>
            </p:txBody>
          </p:sp>
          <p:sp>
            <p:nvSpPr>
              <p:cNvPr id="35" name="Up Arrow 34"/>
              <p:cNvSpPr/>
              <p:nvPr/>
            </p:nvSpPr>
            <p:spPr bwMode="gray">
              <a:xfrm>
                <a:off x="2571750" y="1638300"/>
                <a:ext cx="2875704" cy="1792151"/>
              </a:xfrm>
              <a:prstGeom prst="upArrow">
                <a:avLst>
                  <a:gd name="adj1" fmla="val 59768"/>
                  <a:gd name="adj2" fmla="val 42713"/>
                </a:avLst>
              </a:prstGeom>
              <a:gradFill flip="none" rotWithShape="1">
                <a:gsLst>
                  <a:gs pos="0">
                    <a:schemeClr val="accent2">
                      <a:lumMod val="60000"/>
                      <a:lumOff val="40000"/>
                    </a:schemeClr>
                  </a:gs>
                  <a:gs pos="62000">
                    <a:schemeClr val="accent2"/>
                  </a:gs>
                </a:gsLst>
                <a:lin ang="5400000" scaled="1"/>
                <a:tileRect/>
              </a:gradFill>
              <a:ln>
                <a:headEnd/>
                <a:tailEnd/>
              </a:ln>
              <a:effectLst/>
              <a:sp3d extrusionH="889000" prstMaterial="plastic">
                <a:bevelT w="50800" h="25400" prst="coolSlant"/>
              </a:sp3d>
            </p:spPr>
            <p:style>
              <a:lnRef idx="0">
                <a:schemeClr val="accent6"/>
              </a:lnRef>
              <a:fillRef idx="3">
                <a:schemeClr val="accent6"/>
              </a:fillRef>
              <a:effectRef idx="3">
                <a:schemeClr val="accent6"/>
              </a:effectRef>
              <a:fontRef idx="minor">
                <a:schemeClr val="lt1"/>
              </a:fontRef>
            </p:style>
            <p:txBody>
              <a:bodyPr lIns="0" tIns="0" rIns="0" bIns="0" anchor="ctr" anchorCtr="0"/>
              <a:lstStyle/>
              <a:p>
                <a:pPr algn="ctr">
                  <a:defRPr/>
                </a:pPr>
                <a:r>
                  <a:rPr lang="en-US" sz="3200" b="1" smtClean="0">
                    <a:solidFill>
                      <a:srgbClr val="FFFFFF"/>
                    </a:solidFill>
                    <a:effectLst>
                      <a:glow rad="101600">
                        <a:srgbClr val="22AA63">
                          <a:lumMod val="50000"/>
                          <a:alpha val="60000"/>
                        </a:srgbClr>
                      </a:glow>
                    </a:effectLst>
                  </a:rPr>
                  <a:t>4</a:t>
                </a:r>
                <a:endParaRPr lang="en-US" sz="3200" b="1" dirty="0" smtClean="0">
                  <a:solidFill>
                    <a:srgbClr val="FFFFFF"/>
                  </a:solidFill>
                  <a:effectLst>
                    <a:glow rad="101600">
                      <a:srgbClr val="22AA63">
                        <a:lumMod val="50000"/>
                        <a:alpha val="60000"/>
                      </a:srgbClr>
                    </a:glow>
                  </a:effectLst>
                </a:endParaRPr>
              </a:p>
            </p:txBody>
          </p:sp>
          <p:sp>
            <p:nvSpPr>
              <p:cNvPr id="36" name="Rectangle 35"/>
              <p:cNvSpPr/>
              <p:nvPr/>
            </p:nvSpPr>
            <p:spPr bwMode="gray">
              <a:xfrm>
                <a:off x="3141868" y="4487332"/>
                <a:ext cx="1728216" cy="818401"/>
              </a:xfrm>
              <a:prstGeom prst="rect">
                <a:avLst/>
              </a:prstGeom>
              <a:solidFill>
                <a:schemeClr val="accent1">
                  <a:lumMod val="75000"/>
                </a:schemeClr>
              </a:solidFill>
              <a:ln>
                <a:headEnd/>
                <a:tailEnd/>
              </a:ln>
              <a:effectLst/>
              <a:sp3d extrusionH="889000" prstMaterial="plastic">
                <a:bevelT w="50800" h="25400" prst="coolSlant"/>
              </a:sp3d>
            </p:spPr>
            <p:style>
              <a:lnRef idx="0">
                <a:schemeClr val="accent1"/>
              </a:lnRef>
              <a:fillRef idx="3">
                <a:schemeClr val="accent1"/>
              </a:fillRef>
              <a:effectRef idx="3">
                <a:schemeClr val="accent1"/>
              </a:effectRef>
              <a:fontRef idx="minor">
                <a:schemeClr val="lt1"/>
              </a:fontRef>
            </p:style>
            <p:txBody>
              <a:bodyPr lIns="0" tIns="0" rIns="0" bIns="0" anchor="ctr" anchorCtr="0"/>
              <a:lstStyle/>
              <a:p>
                <a:pPr algn="ctr">
                  <a:defRPr/>
                </a:pPr>
                <a:r>
                  <a:rPr lang="en-US" sz="3200" b="1" smtClean="0">
                    <a:solidFill>
                      <a:srgbClr val="FFFFFF"/>
                    </a:solidFill>
                    <a:effectLst>
                      <a:glow rad="101600">
                        <a:srgbClr val="000000">
                          <a:alpha val="60000"/>
                        </a:srgbClr>
                      </a:glow>
                    </a:effectLst>
                  </a:rPr>
                  <a:t>2</a:t>
                </a:r>
                <a:endParaRPr lang="en-US" sz="3200" b="1" dirty="0" smtClean="0">
                  <a:solidFill>
                    <a:srgbClr val="FFFFFF"/>
                  </a:solidFill>
                  <a:effectLst>
                    <a:glow rad="101600">
                      <a:srgbClr val="000000">
                        <a:alpha val="60000"/>
                      </a:srgbClr>
                    </a:glow>
                  </a:effectLst>
                </a:endParaRPr>
              </a:p>
            </p:txBody>
          </p:sp>
          <p:sp>
            <p:nvSpPr>
              <p:cNvPr id="37" name="Rectangle 36"/>
              <p:cNvSpPr/>
              <p:nvPr/>
            </p:nvSpPr>
            <p:spPr bwMode="gray">
              <a:xfrm>
                <a:off x="3141771" y="3424674"/>
                <a:ext cx="1728216" cy="1065076"/>
              </a:xfrm>
              <a:prstGeom prst="rect">
                <a:avLst/>
              </a:prstGeom>
              <a:solidFill>
                <a:schemeClr val="accent1"/>
              </a:solidFill>
              <a:ln>
                <a:headEnd/>
                <a:tailEnd/>
              </a:ln>
              <a:effectLst/>
              <a:sp3d extrusionH="889000" prstMaterial="plastic">
                <a:bevelT w="50800" h="25400" prst="coolSlant"/>
              </a:sp3d>
            </p:spPr>
            <p:style>
              <a:lnRef idx="0">
                <a:schemeClr val="accent5"/>
              </a:lnRef>
              <a:fillRef idx="3">
                <a:schemeClr val="accent5"/>
              </a:fillRef>
              <a:effectRef idx="3">
                <a:schemeClr val="accent5"/>
              </a:effectRef>
              <a:fontRef idx="minor">
                <a:schemeClr val="lt1"/>
              </a:fontRef>
            </p:style>
            <p:txBody>
              <a:bodyPr lIns="0" tIns="0" rIns="0" bIns="0" anchor="ctr" anchorCtr="0"/>
              <a:lstStyle/>
              <a:p>
                <a:pPr algn="ctr">
                  <a:defRPr/>
                </a:pPr>
                <a:r>
                  <a:rPr lang="en-US" sz="3200" b="1" smtClean="0">
                    <a:solidFill>
                      <a:srgbClr val="FFFFFF"/>
                    </a:solidFill>
                    <a:effectLst>
                      <a:glow rad="101600">
                        <a:srgbClr val="000000">
                          <a:alpha val="60000"/>
                        </a:srgbClr>
                      </a:glow>
                    </a:effectLst>
                  </a:rPr>
                  <a:t>3</a:t>
                </a:r>
                <a:endParaRPr lang="en-US" sz="3200" b="1" dirty="0" smtClean="0">
                  <a:solidFill>
                    <a:srgbClr val="FFFFFF"/>
                  </a:solidFill>
                  <a:effectLst>
                    <a:glow rad="101600">
                      <a:srgbClr val="000000">
                        <a:alpha val="60000"/>
                      </a:srgbClr>
                    </a:glow>
                  </a:effectLst>
                </a:endParaRPr>
              </a:p>
            </p:txBody>
          </p:sp>
        </p:grpSp>
        <p:sp>
          <p:nvSpPr>
            <p:cNvPr id="33" name="Rectangle 32"/>
            <p:cNvSpPr/>
            <p:nvPr/>
          </p:nvSpPr>
          <p:spPr>
            <a:xfrm flipH="1">
              <a:off x="3105314" y="2209800"/>
              <a:ext cx="36576" cy="4023360"/>
            </a:xfrm>
            <a:prstGeom prst="rect">
              <a:avLst/>
            </a:prstGeom>
            <a:gradFill flip="none" rotWithShape="1">
              <a:gsLst>
                <a:gs pos="0">
                  <a:srgbClr val="FFFFFF">
                    <a:alpha val="0"/>
                  </a:srgbClr>
                </a:gs>
                <a:gs pos="23000">
                  <a:srgbClr val="FFFFFF">
                    <a:alpha val="50000"/>
                  </a:srgbClr>
                </a:gs>
                <a:gs pos="66000">
                  <a:srgbClr val="FFFFFF">
                    <a:alpha val="68000"/>
                  </a:srgbClr>
                </a:gs>
                <a:gs pos="100000">
                  <a:srgbClr val="FFFFFF">
                    <a:alpha val="0"/>
                  </a:srgbClr>
                </a:gs>
              </a:gsLst>
              <a:path path="circle">
                <a:fillToRect t="100000" r="100000"/>
              </a:path>
              <a:tileRect l="-100000" b="-100000"/>
            </a:gradFill>
            <a:ln>
              <a:noFill/>
            </a:ln>
            <a:scene3d>
              <a:camera prst="perspectiveContrastingRightFacing">
                <a:rot lat="551049" lon="20471718" rev="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Tree>
    <p:extLst>
      <p:ext uri="{BB962C8B-B14F-4D97-AF65-F5344CB8AC3E}">
        <p14:creationId xmlns:p14="http://schemas.microsoft.com/office/powerpoint/2010/main" val="1999979921"/>
      </p:ext>
    </p:extLst>
  </p:cSld>
  <p:clrMapOvr>
    <a:masterClrMapping/>
  </p:clrMapOvr>
  <mc:AlternateContent xmlns:mc="http://schemas.openxmlformats.org/markup-compatibility/2006" xmlns:p14="http://schemas.microsoft.com/office/powerpoint/2010/main">
    <mc:Choice Requires="p14">
      <p:transition spd="slow" p14:dur="1300">
        <p14:pan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5126"/>
                                        </p:tgtEl>
                                        <p:attrNameLst>
                                          <p:attrName>style.visibility</p:attrName>
                                        </p:attrNameLst>
                                      </p:cBhvr>
                                      <p:to>
                                        <p:strVal val="visible"/>
                                      </p:to>
                                    </p:set>
                                    <p:anim calcmode="lin" valueType="num">
                                      <p:cBhvr additive="base">
                                        <p:cTn id="7" dur="500" fill="hold"/>
                                        <p:tgtEl>
                                          <p:spTgt spid="5126"/>
                                        </p:tgtEl>
                                        <p:attrNameLst>
                                          <p:attrName>ppt_x</p:attrName>
                                        </p:attrNameLst>
                                      </p:cBhvr>
                                      <p:tavLst>
                                        <p:tav tm="0">
                                          <p:val>
                                            <p:strVal val="0-#ppt_w/2"/>
                                          </p:val>
                                        </p:tav>
                                        <p:tav tm="100000">
                                          <p:val>
                                            <p:strVal val="#ppt_x"/>
                                          </p:val>
                                        </p:tav>
                                      </p:tavLst>
                                    </p:anim>
                                    <p:anim calcmode="lin" valueType="num">
                                      <p:cBhvr additive="base">
                                        <p:cTn id="8" dur="500" fill="hold"/>
                                        <p:tgtEl>
                                          <p:spTgt spid="512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nodeType="afterEffect">
                                  <p:stCondLst>
                                    <p:cond delay="0"/>
                                  </p:stCondLst>
                                  <p:childTnLst>
                                    <p:set>
                                      <p:cBhvr>
                                        <p:cTn id="11" dur="1" fill="hold">
                                          <p:stCondLst>
                                            <p:cond delay="0"/>
                                          </p:stCondLst>
                                        </p:cTn>
                                        <p:tgtEl>
                                          <p:spTgt spid="5127"/>
                                        </p:tgtEl>
                                        <p:attrNameLst>
                                          <p:attrName>style.visibility</p:attrName>
                                        </p:attrNameLst>
                                      </p:cBhvr>
                                      <p:to>
                                        <p:strVal val="visible"/>
                                      </p:to>
                                    </p:set>
                                    <p:anim calcmode="lin" valueType="num">
                                      <p:cBhvr additive="base">
                                        <p:cTn id="12" dur="500" fill="hold"/>
                                        <p:tgtEl>
                                          <p:spTgt spid="5127"/>
                                        </p:tgtEl>
                                        <p:attrNameLst>
                                          <p:attrName>ppt_x</p:attrName>
                                        </p:attrNameLst>
                                      </p:cBhvr>
                                      <p:tavLst>
                                        <p:tav tm="0">
                                          <p:val>
                                            <p:strVal val="0-#ppt_w/2"/>
                                          </p:val>
                                        </p:tav>
                                        <p:tav tm="100000">
                                          <p:val>
                                            <p:strVal val="#ppt_x"/>
                                          </p:val>
                                        </p:tav>
                                      </p:tavLst>
                                    </p:anim>
                                    <p:anim calcmode="lin" valueType="num">
                                      <p:cBhvr additive="base">
                                        <p:cTn id="13" dur="500" fill="hold"/>
                                        <p:tgtEl>
                                          <p:spTgt spid="512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nodeType="afterEffect">
                                  <p:stCondLst>
                                    <p:cond delay="0"/>
                                  </p:stCondLst>
                                  <p:childTnLst>
                                    <p:set>
                                      <p:cBhvr>
                                        <p:cTn id="16" dur="1" fill="hold">
                                          <p:stCondLst>
                                            <p:cond delay="0"/>
                                          </p:stCondLst>
                                        </p:cTn>
                                        <p:tgtEl>
                                          <p:spTgt spid="5128"/>
                                        </p:tgtEl>
                                        <p:attrNameLst>
                                          <p:attrName>style.visibility</p:attrName>
                                        </p:attrNameLst>
                                      </p:cBhvr>
                                      <p:to>
                                        <p:strVal val="visible"/>
                                      </p:to>
                                    </p:set>
                                    <p:anim calcmode="lin" valueType="num">
                                      <p:cBhvr additive="base">
                                        <p:cTn id="17" dur="500" fill="hold"/>
                                        <p:tgtEl>
                                          <p:spTgt spid="5128"/>
                                        </p:tgtEl>
                                        <p:attrNameLst>
                                          <p:attrName>ppt_x</p:attrName>
                                        </p:attrNameLst>
                                      </p:cBhvr>
                                      <p:tavLst>
                                        <p:tav tm="0">
                                          <p:val>
                                            <p:strVal val="0-#ppt_w/2"/>
                                          </p:val>
                                        </p:tav>
                                        <p:tav tm="100000">
                                          <p:val>
                                            <p:strVal val="#ppt_x"/>
                                          </p:val>
                                        </p:tav>
                                      </p:tavLst>
                                    </p:anim>
                                    <p:anim calcmode="lin" valueType="num">
                                      <p:cBhvr additive="base">
                                        <p:cTn id="18" dur="500" fill="hold"/>
                                        <p:tgtEl>
                                          <p:spTgt spid="512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5129"/>
                                        </p:tgtEl>
                                        <p:attrNameLst>
                                          <p:attrName>style.visibility</p:attrName>
                                        </p:attrNameLst>
                                      </p:cBhvr>
                                      <p:to>
                                        <p:strVal val="visible"/>
                                      </p:to>
                                    </p:set>
                                    <p:anim calcmode="lin" valueType="num">
                                      <p:cBhvr additive="base">
                                        <p:cTn id="22" dur="500" fill="hold"/>
                                        <p:tgtEl>
                                          <p:spTgt spid="5129"/>
                                        </p:tgtEl>
                                        <p:attrNameLst>
                                          <p:attrName>ppt_x</p:attrName>
                                        </p:attrNameLst>
                                      </p:cBhvr>
                                      <p:tavLst>
                                        <p:tav tm="0">
                                          <p:val>
                                            <p:strVal val="0-#ppt_w/2"/>
                                          </p:val>
                                        </p:tav>
                                        <p:tav tm="100000">
                                          <p:val>
                                            <p:strVal val="#ppt_x"/>
                                          </p:val>
                                        </p:tav>
                                      </p:tavLst>
                                    </p:anim>
                                    <p:anim calcmode="lin" valueType="num">
                                      <p:cBhvr additive="base">
                                        <p:cTn id="23" dur="500" fill="hold"/>
                                        <p:tgtEl>
                                          <p:spTgt spid="51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5" name="Content Placeholder 4"/>
          <p:cNvSpPr>
            <a:spLocks noGrp="1"/>
          </p:cNvSpPr>
          <p:nvPr>
            <p:ph idx="1"/>
          </p:nvPr>
        </p:nvSpPr>
        <p:spPr/>
        <p:txBody>
          <a:bodyPr/>
          <a:lstStyle/>
          <a:p>
            <a:endParaRPr lang="en-US"/>
          </a:p>
        </p:txBody>
      </p:sp>
      <p:sp>
        <p:nvSpPr>
          <p:cNvPr id="2" name="Text Placeholder 1"/>
          <p:cNvSpPr>
            <a:spLocks noGrp="1"/>
          </p:cNvSpPr>
          <p:nvPr>
            <p:ph type="body" sz="quarter" idx="13"/>
          </p:nvPr>
        </p:nvSpPr>
        <p:spPr/>
        <p:txBody>
          <a:bodyPr/>
          <a:lstStyle/>
          <a:p>
            <a:pPr lvl="0"/>
            <a:r>
              <a:rPr lang="vi-VN" sz="2400"/>
              <a:t>Đẩy mạnh công tác nghiên cứu khoa học và hợp tác quốc tế </a:t>
            </a:r>
          </a:p>
        </p:txBody>
      </p:sp>
      <p:grpSp>
        <p:nvGrpSpPr>
          <p:cNvPr id="7" name="Group 50"/>
          <p:cNvGrpSpPr/>
          <p:nvPr/>
        </p:nvGrpSpPr>
        <p:grpSpPr>
          <a:xfrm>
            <a:off x="63500" y="1295400"/>
            <a:ext cx="9017000" cy="1066800"/>
            <a:chOff x="3762375" y="2209801"/>
            <a:chExt cx="4711065" cy="980292"/>
          </a:xfrm>
        </p:grpSpPr>
        <p:sp>
          <p:nvSpPr>
            <p:cNvPr id="8" name="AutoShape 7"/>
            <p:cNvSpPr>
              <a:spLocks noChangeArrowheads="1"/>
            </p:cNvSpPr>
            <p:nvPr/>
          </p:nvSpPr>
          <p:spPr bwMode="gray">
            <a:xfrm>
              <a:off x="3810000" y="2209801"/>
              <a:ext cx="4663440" cy="980292"/>
            </a:xfrm>
            <a:prstGeom prst="roundRect">
              <a:avLst>
                <a:gd name="adj" fmla="val 10889"/>
              </a:avLst>
            </a:prstGeom>
            <a:gradFill flip="none" rotWithShape="1">
              <a:gsLst>
                <a:gs pos="0">
                  <a:schemeClr val="accent1"/>
                </a:gs>
                <a:gs pos="50000">
                  <a:schemeClr val="accent1"/>
                </a:gs>
                <a:gs pos="100000">
                  <a:schemeClr val="accent1">
                    <a:lumMod val="40000"/>
                    <a:lumOff val="60000"/>
                  </a:schemeClr>
                </a:gs>
              </a:gsLst>
              <a:lin ang="0" scaled="1"/>
              <a:tileRect/>
            </a:gradFill>
            <a:ln w="0">
              <a:noFill/>
            </a:ln>
            <a:effectLst>
              <a:outerShdw blurRad="50800" dist="63500" dir="3000000" algn="t" rotWithShape="0">
                <a:prstClr val="black">
                  <a:alpha val="40000"/>
                </a:prstClr>
              </a:outerShdw>
            </a:effectLst>
            <a:scene3d>
              <a:camera prst="orthographicFront">
                <a:rot lat="0" lon="0" rev="0"/>
              </a:camera>
              <a:lightRig rig="contrasting" dir="t">
                <a:rot lat="0" lon="0" rev="3600000"/>
              </a:lightRig>
            </a:scene3d>
            <a:sp3d prstMaterial="metal">
              <a:bevelT w="101600" h="101600"/>
            </a:sp3d>
          </p:spPr>
          <p:style>
            <a:lnRef idx="3">
              <a:schemeClr val="lt1"/>
            </a:lnRef>
            <a:fillRef idx="1">
              <a:schemeClr val="accent3"/>
            </a:fillRef>
            <a:effectRef idx="1">
              <a:schemeClr val="accent3"/>
            </a:effectRef>
            <a:fontRef idx="minor">
              <a:schemeClr val="lt1"/>
            </a:fontRef>
          </p:style>
          <p:txBody>
            <a:bodyPr wrap="none" lIns="0" rIns="0" anchor="ctr">
              <a:scene3d>
                <a:camera prst="orthographicFront"/>
                <a:lightRig rig="flat" dir="tl">
                  <a:rot lat="0" lon="0" rev="6600000"/>
                </a:lightRig>
              </a:scene3d>
              <a:sp3d extrusionH="25400">
                <a:bevelT w="38100" h="31750"/>
                <a:contourClr>
                  <a:schemeClr val="accent2">
                    <a:shade val="75000"/>
                  </a:schemeClr>
                </a:contourClr>
              </a:sp3d>
            </a:bodyPr>
            <a:lstStyle/>
            <a:p>
              <a:pPr algn="ctr">
                <a:lnSpc>
                  <a:spcPts val="2300"/>
                </a:lnSpc>
              </a:pPr>
              <a:endParaRPr lang="en-US" sz="2400" b="1">
                <a:solidFill>
                  <a:srgbClr val="FFFFFF"/>
                </a:solidFill>
                <a:effectLst>
                  <a:glow rad="63500">
                    <a:schemeClr val="accent1">
                      <a:lumMod val="50000"/>
                      <a:alpha val="40000"/>
                    </a:schemeClr>
                  </a:glow>
                  <a:outerShdw blurRad="38100" dist="38100" dir="2700000" algn="tl">
                    <a:srgbClr val="000000">
                      <a:alpha val="43137"/>
                    </a:srgbClr>
                  </a:outerShdw>
                </a:effectLst>
              </a:endParaRPr>
            </a:p>
          </p:txBody>
        </p:sp>
        <p:sp>
          <p:nvSpPr>
            <p:cNvPr id="9" name="AutoShape 8"/>
            <p:cNvSpPr>
              <a:spLocks noChangeArrowheads="1"/>
            </p:cNvSpPr>
            <p:nvPr/>
          </p:nvSpPr>
          <p:spPr bwMode="gray">
            <a:xfrm>
              <a:off x="3762375" y="2419864"/>
              <a:ext cx="364942" cy="381000"/>
            </a:xfrm>
            <a:prstGeom prst="rightArrow">
              <a:avLst>
                <a:gd name="adj1" fmla="val 50000"/>
                <a:gd name="adj2" fmla="val 58333"/>
              </a:avLst>
            </a:prstGeom>
            <a:solidFill>
              <a:srgbClr val="FFFFFF"/>
            </a:solidFill>
            <a:ln w="9525">
              <a:noFill/>
              <a:miter lim="800000"/>
              <a:headEnd/>
              <a:tailEnd/>
            </a:ln>
            <a:effectLst/>
          </p:spPr>
          <p:txBody>
            <a:bodyPr wrap="none" anchor="ctr"/>
            <a:lstStyle/>
            <a:p>
              <a:pPr>
                <a:lnSpc>
                  <a:spcPts val="2300"/>
                </a:lnSpc>
              </a:pPr>
              <a:endParaRPr lang="en-US">
                <a:solidFill>
                  <a:schemeClr val="tx1"/>
                </a:solidFill>
              </a:endParaRPr>
            </a:p>
          </p:txBody>
        </p:sp>
        <p:sp>
          <p:nvSpPr>
            <p:cNvPr id="10" name="Rectangle 9"/>
            <p:cNvSpPr/>
            <p:nvPr/>
          </p:nvSpPr>
          <p:spPr bwMode="gray">
            <a:xfrm>
              <a:off x="4127318" y="2279821"/>
              <a:ext cx="4203562" cy="763610"/>
            </a:xfrm>
            <a:prstGeom prst="rect">
              <a:avLst/>
            </a:prstGeom>
          </p:spPr>
          <p:txBody>
            <a:bodyPr wrap="square" lIns="45720" rIns="45720">
              <a:spAutoFit/>
            </a:bodyPr>
            <a:lstStyle/>
            <a:p>
              <a:pPr lvl="0" algn="just"/>
              <a:r>
                <a:rPr lang="vi-VN" sz="2400" b="1">
                  <a:solidFill>
                    <a:schemeClr val="bg1"/>
                  </a:solidFill>
                  <a:latin typeface="Times New Roman" pitchFamily="18" charset="0"/>
                  <a:cs typeface="Times New Roman" pitchFamily="18" charset="0"/>
                </a:rPr>
                <a:t>Hoàn thiện các quy định về tổ chức quản lý và triển khai các hoạt động nghiên cứu khoa học đối với giảng viên</a:t>
              </a:r>
              <a:r>
                <a:rPr lang="en-US" sz="2400" b="1">
                  <a:solidFill>
                    <a:schemeClr val="bg1"/>
                  </a:solidFill>
                  <a:latin typeface="Times New Roman" pitchFamily="18" charset="0"/>
                  <a:cs typeface="Times New Roman" pitchFamily="18" charset="0"/>
                </a:rPr>
                <a:t>,</a:t>
              </a:r>
              <a:r>
                <a:rPr lang="vi-VN" sz="2400" b="1">
                  <a:solidFill>
                    <a:schemeClr val="bg1"/>
                  </a:solidFill>
                  <a:latin typeface="Times New Roman" pitchFamily="18" charset="0"/>
                  <a:cs typeface="Times New Roman" pitchFamily="18" charset="0"/>
                </a:rPr>
                <a:t> sinh viên</a:t>
              </a:r>
              <a:r>
                <a:rPr lang="en-US" sz="2400" b="1">
                  <a:solidFill>
                    <a:schemeClr val="bg1"/>
                  </a:solidFill>
                  <a:latin typeface="Times New Roman" pitchFamily="18" charset="0"/>
                  <a:cs typeface="Times New Roman" pitchFamily="18" charset="0"/>
                </a:rPr>
                <a:t>;</a:t>
              </a:r>
              <a:endParaRPr lang="vi-VN" sz="2400" b="1">
                <a:solidFill>
                  <a:schemeClr val="bg1"/>
                </a:solidFill>
                <a:latin typeface="Times New Roman" pitchFamily="18" charset="0"/>
                <a:cs typeface="Times New Roman" pitchFamily="18" charset="0"/>
              </a:endParaRPr>
            </a:p>
          </p:txBody>
        </p:sp>
      </p:grpSp>
      <p:grpSp>
        <p:nvGrpSpPr>
          <p:cNvPr id="11" name="Group 51"/>
          <p:cNvGrpSpPr/>
          <p:nvPr/>
        </p:nvGrpSpPr>
        <p:grpSpPr>
          <a:xfrm>
            <a:off x="-12700" y="2573402"/>
            <a:ext cx="9080499" cy="2115206"/>
            <a:chOff x="3762375" y="3571875"/>
            <a:chExt cx="4744241" cy="1943681"/>
          </a:xfrm>
        </p:grpSpPr>
        <p:sp>
          <p:nvSpPr>
            <p:cNvPr id="12" name="AutoShape 10"/>
            <p:cNvSpPr>
              <a:spLocks noChangeArrowheads="1"/>
            </p:cNvSpPr>
            <p:nvPr/>
          </p:nvSpPr>
          <p:spPr bwMode="gray">
            <a:xfrm>
              <a:off x="3843176" y="3571875"/>
              <a:ext cx="4663440" cy="1943681"/>
            </a:xfrm>
            <a:prstGeom prst="roundRect">
              <a:avLst>
                <a:gd name="adj" fmla="val 10889"/>
              </a:avLst>
            </a:prstGeom>
            <a:gradFill flip="none" rotWithShape="1">
              <a:gsLst>
                <a:gs pos="0">
                  <a:schemeClr val="accent2">
                    <a:lumMod val="75000"/>
                  </a:schemeClr>
                </a:gs>
                <a:gs pos="50000">
                  <a:schemeClr val="accent2"/>
                </a:gs>
                <a:gs pos="100000">
                  <a:schemeClr val="accent2">
                    <a:lumMod val="60000"/>
                    <a:lumOff val="40000"/>
                  </a:schemeClr>
                </a:gs>
              </a:gsLst>
              <a:lin ang="0" scaled="1"/>
              <a:tileRect/>
            </a:gradFill>
            <a:ln w="0">
              <a:noFill/>
            </a:ln>
            <a:effectLst>
              <a:outerShdw blurRad="50800" dist="63500" dir="3000000" algn="tl" rotWithShape="0">
                <a:prstClr val="black">
                  <a:alpha val="40000"/>
                </a:prstClr>
              </a:outerShdw>
            </a:effectLst>
            <a:scene3d>
              <a:camera prst="orthographicFront">
                <a:rot lat="0" lon="0" rev="0"/>
              </a:camera>
              <a:lightRig rig="contrasting" dir="t">
                <a:rot lat="0" lon="0" rev="3000000"/>
              </a:lightRig>
            </a:scene3d>
            <a:sp3d prstMaterial="metal">
              <a:bevelT w="101600" h="101600"/>
            </a:sp3d>
          </p:spPr>
          <p:style>
            <a:lnRef idx="3">
              <a:schemeClr val="lt1"/>
            </a:lnRef>
            <a:fillRef idx="1">
              <a:schemeClr val="accent3"/>
            </a:fillRef>
            <a:effectRef idx="1">
              <a:schemeClr val="accent3"/>
            </a:effectRef>
            <a:fontRef idx="minor">
              <a:schemeClr val="lt1"/>
            </a:fontRef>
          </p:style>
          <p:txBody>
            <a:bodyPr wrap="none" lIns="0" rIns="0" anchor="ctr">
              <a:scene3d>
                <a:camera prst="orthographicFront"/>
                <a:lightRig rig="flat" dir="tl">
                  <a:rot lat="0" lon="0" rev="6600000"/>
                </a:lightRig>
              </a:scene3d>
              <a:sp3d extrusionH="25400">
                <a:bevelT w="38100" h="31750"/>
                <a:contourClr>
                  <a:schemeClr val="accent2">
                    <a:shade val="75000"/>
                  </a:schemeClr>
                </a:contourClr>
              </a:sp3d>
            </a:bodyPr>
            <a:lstStyle/>
            <a:p>
              <a:pPr algn="ctr">
                <a:lnSpc>
                  <a:spcPts val="2300"/>
                </a:lnSpc>
              </a:pPr>
              <a:endParaRPr lang="en-US" sz="2600" b="1">
                <a:solidFill>
                  <a:srgbClr val="FFFFFF"/>
                </a:solidFill>
                <a:effectLst>
                  <a:glow rad="63500">
                    <a:schemeClr val="accent2">
                      <a:lumMod val="50000"/>
                      <a:alpha val="40000"/>
                    </a:schemeClr>
                  </a:glow>
                  <a:outerShdw blurRad="38100" dist="38100" dir="2700000" algn="tl">
                    <a:srgbClr val="000000">
                      <a:alpha val="43137"/>
                    </a:srgbClr>
                  </a:outerShdw>
                </a:effectLst>
              </a:endParaRPr>
            </a:p>
          </p:txBody>
        </p:sp>
        <p:sp>
          <p:nvSpPr>
            <p:cNvPr id="13" name="AutoShape 11"/>
            <p:cNvSpPr>
              <a:spLocks noChangeArrowheads="1"/>
            </p:cNvSpPr>
            <p:nvPr/>
          </p:nvSpPr>
          <p:spPr bwMode="gray">
            <a:xfrm>
              <a:off x="3762375" y="4434178"/>
              <a:ext cx="404754" cy="381000"/>
            </a:xfrm>
            <a:prstGeom prst="rightArrow">
              <a:avLst>
                <a:gd name="adj1" fmla="val 50000"/>
                <a:gd name="adj2" fmla="val 58333"/>
              </a:avLst>
            </a:prstGeom>
            <a:solidFill>
              <a:srgbClr val="FFFFFF"/>
            </a:solidFill>
            <a:ln w="9525">
              <a:noFill/>
              <a:miter lim="800000"/>
              <a:headEnd/>
              <a:tailEnd/>
            </a:ln>
            <a:effectLst/>
          </p:spPr>
          <p:txBody>
            <a:bodyPr wrap="none" anchor="ctr"/>
            <a:lstStyle/>
            <a:p>
              <a:endParaRPr lang="en-US"/>
            </a:p>
          </p:txBody>
        </p:sp>
        <p:sp>
          <p:nvSpPr>
            <p:cNvPr id="14" name="Rectangle 13"/>
            <p:cNvSpPr/>
            <p:nvPr/>
          </p:nvSpPr>
          <p:spPr bwMode="gray">
            <a:xfrm>
              <a:off x="4167130" y="3657883"/>
              <a:ext cx="4243373" cy="1781756"/>
            </a:xfrm>
            <a:prstGeom prst="rect">
              <a:avLst/>
            </a:prstGeom>
          </p:spPr>
          <p:txBody>
            <a:bodyPr wrap="square" lIns="45720" rIns="45720">
              <a:spAutoFit/>
            </a:bodyPr>
            <a:lstStyle/>
            <a:p>
              <a:pPr lvl="0" algn="just"/>
              <a:r>
                <a:rPr lang="vi-VN" sz="2400" b="1">
                  <a:solidFill>
                    <a:schemeClr val="bg1"/>
                  </a:solidFill>
                  <a:latin typeface="Times New Roman" pitchFamily="18" charset="0"/>
                  <a:cs typeface="Times New Roman" pitchFamily="18" charset="0"/>
                </a:rPr>
                <a:t>Có chế độ khuyến khích cá nhân, đơn vị tham gia các hoạt động nghiên cứu khoa học và chuyển giao công nghệ. </a:t>
              </a:r>
              <a:r>
                <a:rPr lang="en-US" sz="2400" b="1">
                  <a:solidFill>
                    <a:schemeClr val="bg1"/>
                  </a:solidFill>
                  <a:latin typeface="Times New Roman" pitchFamily="18" charset="0"/>
                  <a:cs typeface="Times New Roman" pitchFamily="18" charset="0"/>
                </a:rPr>
                <a:t>Coi trọng </a:t>
              </a:r>
              <a:r>
                <a:rPr lang="vi-VN" sz="2400" b="1">
                  <a:solidFill>
                    <a:schemeClr val="bg1"/>
                  </a:solidFill>
                  <a:latin typeface="Times New Roman" pitchFamily="18" charset="0"/>
                  <a:cs typeface="Times New Roman" pitchFamily="18" charset="0"/>
                </a:rPr>
                <a:t>hoạt động nghiên cứu khoa học phục vụ cho nhiệm vụ dạy và học của Nhà trường, </a:t>
              </a:r>
              <a:r>
                <a:rPr lang="en-US" sz="2400" b="1">
                  <a:solidFill>
                    <a:schemeClr val="bg1"/>
                  </a:solidFill>
                  <a:latin typeface="Times New Roman" pitchFamily="18" charset="0"/>
                  <a:cs typeface="Times New Roman" pitchFamily="18" charset="0"/>
                </a:rPr>
                <a:t>nghiêm chỉnh</a:t>
              </a:r>
              <a:r>
                <a:rPr lang="vi-VN" sz="2400" b="1">
                  <a:solidFill>
                    <a:schemeClr val="bg1"/>
                  </a:solidFill>
                  <a:latin typeface="Times New Roman" pitchFamily="18" charset="0"/>
                  <a:cs typeface="Times New Roman" pitchFamily="18" charset="0"/>
                </a:rPr>
                <a:t> tuân thủ các quy định của Nhà nước</a:t>
              </a:r>
              <a:r>
                <a:rPr lang="en-US" sz="2400" b="1">
                  <a:solidFill>
                    <a:schemeClr val="bg1"/>
                  </a:solidFill>
                  <a:latin typeface="Times New Roman" pitchFamily="18" charset="0"/>
                  <a:cs typeface="Times New Roman" pitchFamily="18" charset="0"/>
                </a:rPr>
                <a:t>;</a:t>
              </a:r>
              <a:endParaRPr lang="vi-VN" sz="2400" b="1">
                <a:solidFill>
                  <a:schemeClr val="bg1"/>
                </a:solidFill>
                <a:latin typeface="Times New Roman" pitchFamily="18" charset="0"/>
                <a:cs typeface="Times New Roman" pitchFamily="18" charset="0"/>
              </a:endParaRPr>
            </a:p>
          </p:txBody>
        </p:sp>
      </p:grpSp>
      <p:grpSp>
        <p:nvGrpSpPr>
          <p:cNvPr id="15" name="Group 52"/>
          <p:cNvGrpSpPr/>
          <p:nvPr/>
        </p:nvGrpSpPr>
        <p:grpSpPr>
          <a:xfrm>
            <a:off x="50800" y="4959726"/>
            <a:ext cx="9017000" cy="1745874"/>
            <a:chOff x="3762375" y="4943475"/>
            <a:chExt cx="4711065" cy="1604299"/>
          </a:xfrm>
        </p:grpSpPr>
        <p:sp>
          <p:nvSpPr>
            <p:cNvPr id="16" name="AutoShape 13"/>
            <p:cNvSpPr>
              <a:spLocks noChangeArrowheads="1"/>
            </p:cNvSpPr>
            <p:nvPr/>
          </p:nvSpPr>
          <p:spPr bwMode="gray">
            <a:xfrm>
              <a:off x="3810000" y="4943475"/>
              <a:ext cx="4663440" cy="1604299"/>
            </a:xfrm>
            <a:prstGeom prst="roundRect">
              <a:avLst>
                <a:gd name="adj" fmla="val 10889"/>
              </a:avLst>
            </a:prstGeom>
            <a:gradFill flip="none" rotWithShape="1">
              <a:gsLst>
                <a:gs pos="0">
                  <a:schemeClr val="accent3">
                    <a:lumMod val="75000"/>
                  </a:schemeClr>
                </a:gs>
                <a:gs pos="60000">
                  <a:schemeClr val="accent3">
                    <a:alpha val="99000"/>
                  </a:schemeClr>
                </a:gs>
                <a:gs pos="100000">
                  <a:schemeClr val="accent3">
                    <a:lumMod val="60000"/>
                    <a:lumOff val="40000"/>
                  </a:schemeClr>
                </a:gs>
              </a:gsLst>
              <a:lin ang="0" scaled="1"/>
              <a:tileRect/>
            </a:gradFill>
            <a:ln w="0">
              <a:noFill/>
            </a:ln>
            <a:effectLst>
              <a:outerShdw blurRad="50800" dist="63500" dir="3000000" algn="tl" rotWithShape="0">
                <a:prstClr val="black">
                  <a:alpha val="40000"/>
                </a:prstClr>
              </a:outerShdw>
            </a:effectLst>
            <a:scene3d>
              <a:camera prst="orthographicFront">
                <a:rot lat="0" lon="0" rev="0"/>
              </a:camera>
              <a:lightRig rig="contrasting" dir="t">
                <a:rot lat="0" lon="0" rev="3000000"/>
              </a:lightRig>
            </a:scene3d>
            <a:sp3d prstMaterial="metal">
              <a:bevelT w="101600" h="101600"/>
            </a:sp3d>
          </p:spPr>
          <p:style>
            <a:lnRef idx="3">
              <a:schemeClr val="lt1"/>
            </a:lnRef>
            <a:fillRef idx="1">
              <a:schemeClr val="accent3"/>
            </a:fillRef>
            <a:effectRef idx="1">
              <a:schemeClr val="accent3"/>
            </a:effectRef>
            <a:fontRef idx="minor">
              <a:schemeClr val="lt1"/>
            </a:fontRef>
          </p:style>
          <p:txBody>
            <a:bodyPr wrap="none" lIns="0" rIns="0" anchor="ctr">
              <a:scene3d>
                <a:camera prst="orthographicFront"/>
                <a:lightRig rig="flat" dir="tl">
                  <a:rot lat="0" lon="0" rev="6600000"/>
                </a:lightRig>
              </a:scene3d>
              <a:sp3d extrusionH="25400">
                <a:bevelT w="38100" h="31750"/>
                <a:contourClr>
                  <a:schemeClr val="accent2">
                    <a:shade val="75000"/>
                  </a:schemeClr>
                </a:contourClr>
              </a:sp3d>
            </a:bodyPr>
            <a:lstStyle/>
            <a:p>
              <a:pPr algn="ctr">
                <a:lnSpc>
                  <a:spcPts val="2300"/>
                </a:lnSpc>
              </a:pPr>
              <a:endParaRPr lang="en-US" sz="2600" b="1" dirty="0" smtClean="0">
                <a:solidFill>
                  <a:srgbClr val="FFFFFF"/>
                </a:solidFill>
                <a:effectLst>
                  <a:glow rad="63500">
                    <a:schemeClr val="accent3">
                      <a:lumMod val="50000"/>
                      <a:alpha val="40000"/>
                    </a:schemeClr>
                  </a:glow>
                  <a:outerShdw blurRad="38100" dist="38100" dir="2700000" algn="tl">
                    <a:srgbClr val="000000">
                      <a:alpha val="43137"/>
                    </a:srgbClr>
                  </a:outerShdw>
                </a:effectLst>
              </a:endParaRPr>
            </a:p>
          </p:txBody>
        </p:sp>
        <p:sp>
          <p:nvSpPr>
            <p:cNvPr id="17" name="AutoShape 14"/>
            <p:cNvSpPr>
              <a:spLocks noChangeArrowheads="1"/>
            </p:cNvSpPr>
            <p:nvPr/>
          </p:nvSpPr>
          <p:spPr bwMode="gray">
            <a:xfrm>
              <a:off x="3762375" y="5589758"/>
              <a:ext cx="404755" cy="381000"/>
            </a:xfrm>
            <a:prstGeom prst="rightArrow">
              <a:avLst>
                <a:gd name="adj1" fmla="val 50000"/>
                <a:gd name="adj2" fmla="val 58333"/>
              </a:avLst>
            </a:prstGeom>
            <a:solidFill>
              <a:srgbClr val="FFFFFF"/>
            </a:solidFill>
            <a:ln w="9525">
              <a:noFill/>
              <a:miter lim="800000"/>
              <a:headEnd/>
              <a:tailEnd/>
            </a:ln>
            <a:effectLst/>
          </p:spPr>
          <p:txBody>
            <a:bodyPr wrap="none" anchor="ctr"/>
            <a:lstStyle/>
            <a:p>
              <a:endParaRPr lang="en-US"/>
            </a:p>
          </p:txBody>
        </p:sp>
        <p:sp>
          <p:nvSpPr>
            <p:cNvPr id="18" name="Rectangle 17"/>
            <p:cNvSpPr/>
            <p:nvPr/>
          </p:nvSpPr>
          <p:spPr bwMode="gray">
            <a:xfrm>
              <a:off x="4167129" y="5029591"/>
              <a:ext cx="4306311" cy="1442374"/>
            </a:xfrm>
            <a:prstGeom prst="rect">
              <a:avLst/>
            </a:prstGeom>
          </p:spPr>
          <p:txBody>
            <a:bodyPr wrap="square" lIns="45720" rIns="45720">
              <a:spAutoFit/>
            </a:bodyPr>
            <a:lstStyle/>
            <a:p>
              <a:pPr lvl="0"/>
              <a:r>
                <a:rPr lang="vi-VN" sz="2400" b="1">
                  <a:solidFill>
                    <a:schemeClr val="bg1"/>
                  </a:solidFill>
                  <a:latin typeface="Times New Roman" pitchFamily="18" charset="0"/>
                  <a:cs typeface="Times New Roman" pitchFamily="18" charset="0"/>
                </a:rPr>
                <a:t>Xác định </a:t>
              </a:r>
              <a:r>
                <a:rPr lang="en-US" sz="2400" b="1">
                  <a:solidFill>
                    <a:schemeClr val="bg1"/>
                  </a:solidFill>
                  <a:latin typeface="Times New Roman" pitchFamily="18" charset="0"/>
                  <a:cs typeface="Times New Roman" pitchFamily="18" charset="0"/>
                </a:rPr>
                <a:t>mối quan hệ với </a:t>
              </a:r>
              <a:r>
                <a:rPr lang="vi-VN" sz="2400" b="1">
                  <a:solidFill>
                    <a:schemeClr val="bg1"/>
                  </a:solidFill>
                  <a:latin typeface="Times New Roman" pitchFamily="18" charset="0"/>
                  <a:cs typeface="Times New Roman" pitchFamily="18" charset="0"/>
                </a:rPr>
                <a:t>các đối tác chiến lược nước ngoài để tăng cường đào tạo hợp tác quốc tế, </a:t>
              </a:r>
              <a:r>
                <a:rPr lang="en-US" sz="2400" b="1">
                  <a:solidFill>
                    <a:schemeClr val="bg1"/>
                  </a:solidFill>
                  <a:latin typeface="Times New Roman" pitchFamily="18" charset="0"/>
                  <a:cs typeface="Times New Roman" pitchFamily="18" charset="0"/>
                </a:rPr>
                <a:t>tích cực và chủ động </a:t>
              </a:r>
              <a:r>
                <a:rPr lang="vi-VN" sz="2400" b="1">
                  <a:solidFill>
                    <a:schemeClr val="bg1"/>
                  </a:solidFill>
                  <a:latin typeface="Times New Roman" pitchFamily="18" charset="0"/>
                  <a:cs typeface="Times New Roman" pitchFamily="18" charset="0"/>
                </a:rPr>
                <a:t>liên kết đào tạo với nước ngoài</a:t>
              </a:r>
              <a:r>
                <a:rPr lang="en-US" sz="2400" b="1">
                  <a:solidFill>
                    <a:schemeClr val="bg1"/>
                  </a:solidFill>
                  <a:latin typeface="Times New Roman" pitchFamily="18" charset="0"/>
                  <a:cs typeface="Times New Roman" pitchFamily="18" charset="0"/>
                </a:rPr>
                <a:t> như các nước Hàn Quốc, Nhật Bản, Anh Quốc, Đức,…;</a:t>
              </a:r>
              <a:endParaRPr lang="vi-VN" sz="2400" b="1">
                <a:solidFill>
                  <a:schemeClr val="bg1"/>
                </a:solidFill>
                <a:latin typeface="Times New Roman" pitchFamily="18" charset="0"/>
                <a:cs typeface="Times New Roman" pitchFamily="18" charset="0"/>
              </a:endParaRPr>
            </a:p>
          </p:txBody>
        </p:sp>
      </p:grpSp>
    </p:spTree>
    <p:extLst>
      <p:ext uri="{BB962C8B-B14F-4D97-AF65-F5344CB8AC3E}">
        <p14:creationId xmlns:p14="http://schemas.microsoft.com/office/powerpoint/2010/main" val="1435839952"/>
      </p:ext>
    </p:extLst>
  </p:cSld>
  <p:clrMapOvr>
    <a:masterClrMapping/>
  </p:clrMapOvr>
  <mc:AlternateContent xmlns:mc="http://schemas.openxmlformats.org/markup-compatibility/2006" xmlns:p14="http://schemas.microsoft.com/office/powerpoint/2010/main">
    <mc:Choice Requires="p14">
      <p:transition spd="slow" p14:dur="13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5" name="Content Placeholder 4"/>
          <p:cNvSpPr>
            <a:spLocks noGrp="1"/>
          </p:cNvSpPr>
          <p:nvPr>
            <p:ph idx="1"/>
          </p:nvPr>
        </p:nvSpPr>
        <p:spPr/>
        <p:txBody>
          <a:bodyPr/>
          <a:lstStyle/>
          <a:p>
            <a:endParaRPr lang="en-US"/>
          </a:p>
        </p:txBody>
      </p:sp>
      <p:sp>
        <p:nvSpPr>
          <p:cNvPr id="2" name="Text Placeholder 1"/>
          <p:cNvSpPr>
            <a:spLocks noGrp="1"/>
          </p:cNvSpPr>
          <p:nvPr>
            <p:ph type="body" sz="quarter" idx="13"/>
          </p:nvPr>
        </p:nvSpPr>
        <p:spPr/>
        <p:txBody>
          <a:bodyPr/>
          <a:lstStyle/>
          <a:p>
            <a:pPr lvl="0"/>
            <a:r>
              <a:rPr lang="vi-VN" sz="2400"/>
              <a:t>Đẩy mạnh công tác nghiên cứu khoa học và hợp tác quốc tế </a:t>
            </a:r>
          </a:p>
        </p:txBody>
      </p:sp>
      <p:grpSp>
        <p:nvGrpSpPr>
          <p:cNvPr id="7" name="Group 50"/>
          <p:cNvGrpSpPr/>
          <p:nvPr/>
        </p:nvGrpSpPr>
        <p:grpSpPr>
          <a:xfrm>
            <a:off x="63500" y="1295400"/>
            <a:ext cx="9017000" cy="1645861"/>
            <a:chOff x="3762375" y="2209800"/>
            <a:chExt cx="4711065" cy="1512396"/>
          </a:xfrm>
        </p:grpSpPr>
        <p:sp>
          <p:nvSpPr>
            <p:cNvPr id="8" name="AutoShape 7"/>
            <p:cNvSpPr>
              <a:spLocks noChangeArrowheads="1"/>
            </p:cNvSpPr>
            <p:nvPr/>
          </p:nvSpPr>
          <p:spPr bwMode="gray">
            <a:xfrm>
              <a:off x="3810000" y="2209800"/>
              <a:ext cx="4663440" cy="1512396"/>
            </a:xfrm>
            <a:prstGeom prst="roundRect">
              <a:avLst>
                <a:gd name="adj" fmla="val 10889"/>
              </a:avLst>
            </a:prstGeom>
            <a:gradFill flip="none" rotWithShape="1">
              <a:gsLst>
                <a:gs pos="0">
                  <a:schemeClr val="accent1"/>
                </a:gs>
                <a:gs pos="50000">
                  <a:schemeClr val="accent1"/>
                </a:gs>
                <a:gs pos="100000">
                  <a:schemeClr val="accent1">
                    <a:lumMod val="40000"/>
                    <a:lumOff val="60000"/>
                  </a:schemeClr>
                </a:gs>
              </a:gsLst>
              <a:lin ang="0" scaled="1"/>
              <a:tileRect/>
            </a:gradFill>
            <a:ln w="0">
              <a:noFill/>
            </a:ln>
            <a:effectLst>
              <a:outerShdw blurRad="50800" dist="63500" dir="3000000" algn="t" rotWithShape="0">
                <a:prstClr val="black">
                  <a:alpha val="40000"/>
                </a:prstClr>
              </a:outerShdw>
            </a:effectLst>
            <a:scene3d>
              <a:camera prst="orthographicFront">
                <a:rot lat="0" lon="0" rev="0"/>
              </a:camera>
              <a:lightRig rig="contrasting" dir="t">
                <a:rot lat="0" lon="0" rev="3600000"/>
              </a:lightRig>
            </a:scene3d>
            <a:sp3d prstMaterial="metal">
              <a:bevelT w="101600" h="101600"/>
            </a:sp3d>
          </p:spPr>
          <p:style>
            <a:lnRef idx="3">
              <a:schemeClr val="lt1"/>
            </a:lnRef>
            <a:fillRef idx="1">
              <a:schemeClr val="accent3"/>
            </a:fillRef>
            <a:effectRef idx="1">
              <a:schemeClr val="accent3"/>
            </a:effectRef>
            <a:fontRef idx="minor">
              <a:schemeClr val="lt1"/>
            </a:fontRef>
          </p:style>
          <p:txBody>
            <a:bodyPr wrap="none" lIns="0" rIns="0" anchor="ctr">
              <a:scene3d>
                <a:camera prst="orthographicFront"/>
                <a:lightRig rig="flat" dir="tl">
                  <a:rot lat="0" lon="0" rev="6600000"/>
                </a:lightRig>
              </a:scene3d>
              <a:sp3d extrusionH="25400">
                <a:bevelT w="38100" h="31750"/>
                <a:contourClr>
                  <a:schemeClr val="accent2">
                    <a:shade val="75000"/>
                  </a:schemeClr>
                </a:contourClr>
              </a:sp3d>
            </a:bodyPr>
            <a:lstStyle/>
            <a:p>
              <a:pPr algn="ctr">
                <a:lnSpc>
                  <a:spcPts val="2300"/>
                </a:lnSpc>
              </a:pPr>
              <a:endParaRPr lang="en-US" sz="2400" b="1">
                <a:solidFill>
                  <a:srgbClr val="FFFFFF"/>
                </a:solidFill>
                <a:effectLst>
                  <a:glow rad="63500">
                    <a:schemeClr val="accent1">
                      <a:lumMod val="50000"/>
                      <a:alpha val="40000"/>
                    </a:schemeClr>
                  </a:glow>
                  <a:outerShdw blurRad="38100" dist="38100" dir="2700000" algn="tl">
                    <a:srgbClr val="000000">
                      <a:alpha val="43137"/>
                    </a:srgbClr>
                  </a:outerShdw>
                </a:effectLst>
              </a:endParaRPr>
            </a:p>
          </p:txBody>
        </p:sp>
        <p:sp>
          <p:nvSpPr>
            <p:cNvPr id="9" name="AutoShape 8"/>
            <p:cNvSpPr>
              <a:spLocks noChangeArrowheads="1"/>
            </p:cNvSpPr>
            <p:nvPr/>
          </p:nvSpPr>
          <p:spPr bwMode="gray">
            <a:xfrm>
              <a:off x="3762375" y="2810508"/>
              <a:ext cx="364942" cy="381000"/>
            </a:xfrm>
            <a:prstGeom prst="rightArrow">
              <a:avLst>
                <a:gd name="adj1" fmla="val 50000"/>
                <a:gd name="adj2" fmla="val 58333"/>
              </a:avLst>
            </a:prstGeom>
            <a:solidFill>
              <a:srgbClr val="FFFFFF"/>
            </a:solidFill>
            <a:ln w="9525">
              <a:noFill/>
              <a:miter lim="800000"/>
              <a:headEnd/>
              <a:tailEnd/>
            </a:ln>
            <a:effectLst/>
          </p:spPr>
          <p:txBody>
            <a:bodyPr wrap="none" anchor="ctr"/>
            <a:lstStyle/>
            <a:p>
              <a:pPr>
                <a:lnSpc>
                  <a:spcPts val="2300"/>
                </a:lnSpc>
              </a:pPr>
              <a:endParaRPr lang="en-US">
                <a:solidFill>
                  <a:schemeClr val="tx1"/>
                </a:solidFill>
              </a:endParaRPr>
            </a:p>
          </p:txBody>
        </p:sp>
        <p:sp>
          <p:nvSpPr>
            <p:cNvPr id="10" name="Rectangle 9"/>
            <p:cNvSpPr/>
            <p:nvPr/>
          </p:nvSpPr>
          <p:spPr bwMode="gray">
            <a:xfrm>
              <a:off x="4127318" y="2279821"/>
              <a:ext cx="4203562" cy="1442375"/>
            </a:xfrm>
            <a:prstGeom prst="rect">
              <a:avLst/>
            </a:prstGeom>
          </p:spPr>
          <p:txBody>
            <a:bodyPr wrap="square" lIns="45720" rIns="45720">
              <a:spAutoFit/>
            </a:bodyPr>
            <a:lstStyle/>
            <a:p>
              <a:pPr lvl="0" algn="just"/>
              <a:r>
                <a:rPr lang="vi-VN" sz="2400" b="1">
                  <a:solidFill>
                    <a:schemeClr val="bg1"/>
                  </a:solidFill>
                  <a:latin typeface="Times New Roman" pitchFamily="18" charset="0"/>
                  <a:cs typeface="Times New Roman" pitchFamily="18" charset="0"/>
                </a:rPr>
                <a:t>Tổ chức hội thảo, tọa đàm, thông tin khoa học từ cấp </a:t>
              </a:r>
              <a:r>
                <a:rPr lang="en-US" sz="2400" b="1">
                  <a:solidFill>
                    <a:schemeClr val="bg1"/>
                  </a:solidFill>
                  <a:latin typeface="Times New Roman" pitchFamily="18" charset="0"/>
                  <a:cs typeface="Times New Roman" pitchFamily="18" charset="0"/>
                </a:rPr>
                <a:t>khoa</a:t>
              </a:r>
              <a:r>
                <a:rPr lang="vi-VN" sz="2400" b="1">
                  <a:solidFill>
                    <a:schemeClr val="bg1"/>
                  </a:solidFill>
                  <a:latin typeface="Times New Roman" pitchFamily="18" charset="0"/>
                  <a:cs typeface="Times New Roman" pitchFamily="18" charset="0"/>
                </a:rPr>
                <a:t>, cấp trường,</a:t>
              </a:r>
              <a:r>
                <a:rPr lang="en-US" sz="2400" b="1">
                  <a:solidFill>
                    <a:schemeClr val="bg1"/>
                  </a:solidFill>
                  <a:latin typeface="Times New Roman" pitchFamily="18" charset="0"/>
                  <a:cs typeface="Times New Roman" pitchFamily="18" charset="0"/>
                </a:rPr>
                <a:t> đến cấp thành phố, cấp bộ, cấp nhà nước</a:t>
              </a:r>
              <a:r>
                <a:rPr lang="vi-VN" sz="2400" b="1">
                  <a:solidFill>
                    <a:schemeClr val="bg1"/>
                  </a:solidFill>
                  <a:latin typeface="Times New Roman" pitchFamily="18" charset="0"/>
                  <a:cs typeface="Times New Roman" pitchFamily="18" charset="0"/>
                </a:rPr>
                <a:t> và </a:t>
              </a:r>
              <a:r>
                <a:rPr lang="en-US" sz="2400" b="1">
                  <a:solidFill>
                    <a:schemeClr val="bg1"/>
                  </a:solidFill>
                  <a:latin typeface="Times New Roman" pitchFamily="18" charset="0"/>
                  <a:cs typeface="Times New Roman" pitchFamily="18" charset="0"/>
                </a:rPr>
                <a:t>q</a:t>
              </a:r>
              <a:r>
                <a:rPr lang="vi-VN" sz="2400" b="1">
                  <a:solidFill>
                    <a:schemeClr val="bg1"/>
                  </a:solidFill>
                  <a:latin typeface="Times New Roman" pitchFamily="18" charset="0"/>
                  <a:cs typeface="Times New Roman" pitchFamily="18" charset="0"/>
                </a:rPr>
                <a:t>uốc tế. Tạo điều kiện để cán bộ, giảng viên được tham gia các hội thảo khoa học trong </a:t>
              </a:r>
              <a:r>
                <a:rPr lang="en-US" sz="2400" b="1">
                  <a:solidFill>
                    <a:schemeClr val="bg1"/>
                  </a:solidFill>
                  <a:latin typeface="Times New Roman" pitchFamily="18" charset="0"/>
                  <a:cs typeface="Times New Roman" pitchFamily="18" charset="0"/>
                </a:rPr>
                <a:t>và ngoài </a:t>
              </a:r>
              <a:r>
                <a:rPr lang="vi-VN" sz="2400" b="1">
                  <a:solidFill>
                    <a:schemeClr val="bg1"/>
                  </a:solidFill>
                  <a:latin typeface="Times New Roman" pitchFamily="18" charset="0"/>
                  <a:cs typeface="Times New Roman" pitchFamily="18" charset="0"/>
                </a:rPr>
                <a:t>nước.</a:t>
              </a:r>
            </a:p>
          </p:txBody>
        </p:sp>
      </p:grpSp>
      <p:grpSp>
        <p:nvGrpSpPr>
          <p:cNvPr id="3" name="Group 2"/>
          <p:cNvGrpSpPr/>
          <p:nvPr/>
        </p:nvGrpSpPr>
        <p:grpSpPr>
          <a:xfrm>
            <a:off x="19050" y="3267164"/>
            <a:ext cx="9048750" cy="1421444"/>
            <a:chOff x="19050" y="3267164"/>
            <a:chExt cx="9048750" cy="1421444"/>
          </a:xfrm>
        </p:grpSpPr>
        <p:grpSp>
          <p:nvGrpSpPr>
            <p:cNvPr id="11" name="Group 51"/>
            <p:cNvGrpSpPr/>
            <p:nvPr/>
          </p:nvGrpSpPr>
          <p:grpSpPr>
            <a:xfrm>
              <a:off x="141954" y="3267164"/>
              <a:ext cx="8925846" cy="1421444"/>
              <a:chOff x="3843176" y="3571875"/>
              <a:chExt cx="4663440" cy="1943681"/>
            </a:xfrm>
          </p:grpSpPr>
          <p:sp>
            <p:nvSpPr>
              <p:cNvPr id="12" name="AutoShape 10"/>
              <p:cNvSpPr>
                <a:spLocks noChangeArrowheads="1"/>
              </p:cNvSpPr>
              <p:nvPr/>
            </p:nvSpPr>
            <p:spPr bwMode="gray">
              <a:xfrm>
                <a:off x="3843176" y="3571875"/>
                <a:ext cx="4663440" cy="1943681"/>
              </a:xfrm>
              <a:prstGeom prst="roundRect">
                <a:avLst>
                  <a:gd name="adj" fmla="val 10889"/>
                </a:avLst>
              </a:prstGeom>
              <a:gradFill flip="none" rotWithShape="1">
                <a:gsLst>
                  <a:gs pos="0">
                    <a:schemeClr val="accent2">
                      <a:lumMod val="75000"/>
                    </a:schemeClr>
                  </a:gs>
                  <a:gs pos="50000">
                    <a:schemeClr val="accent2"/>
                  </a:gs>
                  <a:gs pos="100000">
                    <a:schemeClr val="accent2">
                      <a:lumMod val="60000"/>
                      <a:lumOff val="40000"/>
                    </a:schemeClr>
                  </a:gs>
                </a:gsLst>
                <a:lin ang="0" scaled="1"/>
                <a:tileRect/>
              </a:gradFill>
              <a:ln w="0">
                <a:noFill/>
              </a:ln>
              <a:effectLst>
                <a:outerShdw blurRad="50800" dist="63500" dir="3000000" algn="tl" rotWithShape="0">
                  <a:prstClr val="black">
                    <a:alpha val="40000"/>
                  </a:prstClr>
                </a:outerShdw>
              </a:effectLst>
              <a:scene3d>
                <a:camera prst="orthographicFront">
                  <a:rot lat="0" lon="0" rev="0"/>
                </a:camera>
                <a:lightRig rig="contrasting" dir="t">
                  <a:rot lat="0" lon="0" rev="3000000"/>
                </a:lightRig>
              </a:scene3d>
              <a:sp3d prstMaterial="metal">
                <a:bevelT w="101600" h="101600"/>
              </a:sp3d>
            </p:spPr>
            <p:style>
              <a:lnRef idx="3">
                <a:schemeClr val="lt1"/>
              </a:lnRef>
              <a:fillRef idx="1">
                <a:schemeClr val="accent3"/>
              </a:fillRef>
              <a:effectRef idx="1">
                <a:schemeClr val="accent3"/>
              </a:effectRef>
              <a:fontRef idx="minor">
                <a:schemeClr val="lt1"/>
              </a:fontRef>
            </p:style>
            <p:txBody>
              <a:bodyPr wrap="none" lIns="0" rIns="0" anchor="ctr">
                <a:scene3d>
                  <a:camera prst="orthographicFront"/>
                  <a:lightRig rig="flat" dir="tl">
                    <a:rot lat="0" lon="0" rev="6600000"/>
                  </a:lightRig>
                </a:scene3d>
                <a:sp3d extrusionH="25400">
                  <a:bevelT w="38100" h="31750"/>
                  <a:contourClr>
                    <a:schemeClr val="accent2">
                      <a:shade val="75000"/>
                    </a:schemeClr>
                  </a:contourClr>
                </a:sp3d>
              </a:bodyPr>
              <a:lstStyle/>
              <a:p>
                <a:pPr algn="ctr">
                  <a:lnSpc>
                    <a:spcPts val="2300"/>
                  </a:lnSpc>
                </a:pPr>
                <a:endParaRPr lang="en-US" sz="2600" b="1">
                  <a:solidFill>
                    <a:srgbClr val="FFFFFF"/>
                  </a:solidFill>
                  <a:effectLst>
                    <a:glow rad="63500">
                      <a:schemeClr val="accent2">
                        <a:lumMod val="50000"/>
                        <a:alpha val="40000"/>
                      </a:schemeClr>
                    </a:glow>
                    <a:outerShdw blurRad="38100" dist="38100" dir="2700000" algn="tl">
                      <a:srgbClr val="000000">
                        <a:alpha val="43137"/>
                      </a:srgbClr>
                    </a:outerShdw>
                  </a:effectLst>
                </a:endParaRPr>
              </a:p>
            </p:txBody>
          </p:sp>
          <p:sp>
            <p:nvSpPr>
              <p:cNvPr id="14" name="Rectangle 13"/>
              <p:cNvSpPr/>
              <p:nvPr/>
            </p:nvSpPr>
            <p:spPr bwMode="gray">
              <a:xfrm>
                <a:off x="4167129" y="3657883"/>
                <a:ext cx="4339486" cy="1641329"/>
              </a:xfrm>
              <a:prstGeom prst="rect">
                <a:avLst/>
              </a:prstGeom>
            </p:spPr>
            <p:txBody>
              <a:bodyPr wrap="square" lIns="45720" rIns="45720">
                <a:spAutoFit/>
              </a:bodyPr>
              <a:lstStyle/>
              <a:p>
                <a:pPr lvl="0"/>
                <a:r>
                  <a:rPr lang="en-US" sz="2400" b="1">
                    <a:solidFill>
                      <a:schemeClr val="bg1"/>
                    </a:solidFill>
                    <a:latin typeface="Times New Roman" pitchFamily="18" charset="0"/>
                    <a:cs typeface="Times New Roman" pitchFamily="18" charset="0"/>
                  </a:rPr>
                  <a:t>Tham gia dự án hợp tác đào tạo nghề với công ty Schneider Electric Việt Nam và Tổ chức phi chính phủ Châu Á Thái Bình Dương;</a:t>
                </a:r>
                <a:endParaRPr lang="vi-VN" sz="2400" b="1">
                  <a:solidFill>
                    <a:schemeClr val="bg1"/>
                  </a:solidFill>
                  <a:latin typeface="Times New Roman" pitchFamily="18" charset="0"/>
                  <a:cs typeface="Times New Roman" pitchFamily="18" charset="0"/>
                </a:endParaRPr>
              </a:p>
            </p:txBody>
          </p:sp>
        </p:grpSp>
        <p:sp>
          <p:nvSpPr>
            <p:cNvPr id="19" name="AutoShape 8"/>
            <p:cNvSpPr>
              <a:spLocks noChangeArrowheads="1"/>
            </p:cNvSpPr>
            <p:nvPr/>
          </p:nvSpPr>
          <p:spPr bwMode="gray">
            <a:xfrm>
              <a:off x="19050" y="3770575"/>
              <a:ext cx="698501" cy="414622"/>
            </a:xfrm>
            <a:prstGeom prst="rightArrow">
              <a:avLst>
                <a:gd name="adj1" fmla="val 50000"/>
                <a:gd name="adj2" fmla="val 58333"/>
              </a:avLst>
            </a:prstGeom>
            <a:solidFill>
              <a:srgbClr val="FFFFFF"/>
            </a:solidFill>
            <a:ln w="9525">
              <a:noFill/>
              <a:miter lim="800000"/>
              <a:headEnd/>
              <a:tailEnd/>
            </a:ln>
            <a:effectLst/>
          </p:spPr>
          <p:txBody>
            <a:bodyPr wrap="none" anchor="ctr"/>
            <a:lstStyle/>
            <a:p>
              <a:pPr>
                <a:lnSpc>
                  <a:spcPts val="2300"/>
                </a:lnSpc>
              </a:pPr>
              <a:endParaRPr lang="en-US">
                <a:solidFill>
                  <a:schemeClr val="tx1"/>
                </a:solidFill>
              </a:endParaRPr>
            </a:p>
          </p:txBody>
        </p:sp>
      </p:grpSp>
      <p:grpSp>
        <p:nvGrpSpPr>
          <p:cNvPr id="4" name="Group 3"/>
          <p:cNvGrpSpPr/>
          <p:nvPr/>
        </p:nvGrpSpPr>
        <p:grpSpPr>
          <a:xfrm>
            <a:off x="63499" y="5035925"/>
            <a:ext cx="9004302" cy="983875"/>
            <a:chOff x="63499" y="4959724"/>
            <a:chExt cx="9004302" cy="983875"/>
          </a:xfrm>
        </p:grpSpPr>
        <p:grpSp>
          <p:nvGrpSpPr>
            <p:cNvPr id="15" name="Group 52"/>
            <p:cNvGrpSpPr/>
            <p:nvPr/>
          </p:nvGrpSpPr>
          <p:grpSpPr>
            <a:xfrm>
              <a:off x="141955" y="4959724"/>
              <a:ext cx="8925846" cy="983875"/>
              <a:chOff x="3810000" y="4943473"/>
              <a:chExt cx="4663440" cy="1488981"/>
            </a:xfrm>
          </p:grpSpPr>
          <p:sp>
            <p:nvSpPr>
              <p:cNvPr id="16" name="AutoShape 13"/>
              <p:cNvSpPr>
                <a:spLocks noChangeArrowheads="1"/>
              </p:cNvSpPr>
              <p:nvPr/>
            </p:nvSpPr>
            <p:spPr bwMode="gray">
              <a:xfrm>
                <a:off x="3810000" y="4943473"/>
                <a:ext cx="4663440" cy="1488981"/>
              </a:xfrm>
              <a:prstGeom prst="roundRect">
                <a:avLst>
                  <a:gd name="adj" fmla="val 10889"/>
                </a:avLst>
              </a:prstGeom>
              <a:gradFill flip="none" rotWithShape="1">
                <a:gsLst>
                  <a:gs pos="0">
                    <a:schemeClr val="accent3">
                      <a:lumMod val="75000"/>
                    </a:schemeClr>
                  </a:gs>
                  <a:gs pos="60000">
                    <a:schemeClr val="accent3">
                      <a:alpha val="99000"/>
                    </a:schemeClr>
                  </a:gs>
                  <a:gs pos="100000">
                    <a:schemeClr val="accent3">
                      <a:lumMod val="60000"/>
                      <a:lumOff val="40000"/>
                    </a:schemeClr>
                  </a:gs>
                </a:gsLst>
                <a:lin ang="0" scaled="1"/>
                <a:tileRect/>
              </a:gradFill>
              <a:ln w="0">
                <a:noFill/>
              </a:ln>
              <a:effectLst>
                <a:outerShdw blurRad="50800" dist="63500" dir="3000000" algn="tl" rotWithShape="0">
                  <a:prstClr val="black">
                    <a:alpha val="40000"/>
                  </a:prstClr>
                </a:outerShdw>
              </a:effectLst>
              <a:scene3d>
                <a:camera prst="orthographicFront">
                  <a:rot lat="0" lon="0" rev="0"/>
                </a:camera>
                <a:lightRig rig="contrasting" dir="t">
                  <a:rot lat="0" lon="0" rev="3000000"/>
                </a:lightRig>
              </a:scene3d>
              <a:sp3d prstMaterial="metal">
                <a:bevelT w="101600" h="101600"/>
              </a:sp3d>
            </p:spPr>
            <p:style>
              <a:lnRef idx="3">
                <a:schemeClr val="lt1"/>
              </a:lnRef>
              <a:fillRef idx="1">
                <a:schemeClr val="accent3"/>
              </a:fillRef>
              <a:effectRef idx="1">
                <a:schemeClr val="accent3"/>
              </a:effectRef>
              <a:fontRef idx="minor">
                <a:schemeClr val="lt1"/>
              </a:fontRef>
            </p:style>
            <p:txBody>
              <a:bodyPr wrap="none" lIns="0" rIns="0" anchor="ctr">
                <a:scene3d>
                  <a:camera prst="orthographicFront"/>
                  <a:lightRig rig="flat" dir="tl">
                    <a:rot lat="0" lon="0" rev="6600000"/>
                  </a:lightRig>
                </a:scene3d>
                <a:sp3d extrusionH="25400">
                  <a:bevelT w="38100" h="31750"/>
                  <a:contourClr>
                    <a:schemeClr val="accent2">
                      <a:shade val="75000"/>
                    </a:schemeClr>
                  </a:contourClr>
                </a:sp3d>
              </a:bodyPr>
              <a:lstStyle/>
              <a:p>
                <a:pPr algn="ctr">
                  <a:lnSpc>
                    <a:spcPts val="2300"/>
                  </a:lnSpc>
                </a:pPr>
                <a:endParaRPr lang="en-US" sz="2600" b="1" dirty="0" smtClean="0">
                  <a:solidFill>
                    <a:srgbClr val="FFFFFF"/>
                  </a:solidFill>
                  <a:effectLst>
                    <a:glow rad="63500">
                      <a:schemeClr val="accent3">
                        <a:lumMod val="50000"/>
                        <a:alpha val="40000"/>
                      </a:schemeClr>
                    </a:glow>
                    <a:outerShdw blurRad="38100" dist="38100" dir="2700000" algn="tl">
                      <a:srgbClr val="000000">
                        <a:alpha val="43137"/>
                      </a:srgbClr>
                    </a:outerShdw>
                  </a:effectLst>
                </a:endParaRPr>
              </a:p>
            </p:txBody>
          </p:sp>
          <p:sp>
            <p:nvSpPr>
              <p:cNvPr id="18" name="Rectangle 17"/>
              <p:cNvSpPr/>
              <p:nvPr/>
            </p:nvSpPr>
            <p:spPr bwMode="gray">
              <a:xfrm>
                <a:off x="4167129" y="5029591"/>
                <a:ext cx="4306311" cy="763610"/>
              </a:xfrm>
              <a:prstGeom prst="rect">
                <a:avLst/>
              </a:prstGeom>
            </p:spPr>
            <p:txBody>
              <a:bodyPr wrap="square" lIns="45720" rIns="45720">
                <a:spAutoFit/>
              </a:bodyPr>
              <a:lstStyle/>
              <a:p>
                <a:pPr lvl="0"/>
                <a:r>
                  <a:rPr lang="en-US" sz="2400" b="1">
                    <a:solidFill>
                      <a:schemeClr val="bg1"/>
                    </a:solidFill>
                    <a:latin typeface="Times New Roman" pitchFamily="18" charset="0"/>
                    <a:cs typeface="Times New Roman" pitchFamily="18" charset="0"/>
                  </a:rPr>
                  <a:t>Tiếp tục dự án với Hiệp hội năng lượng không biên giới Cộng hòa Pháp;</a:t>
                </a:r>
                <a:endParaRPr lang="vi-VN" sz="2400" b="1">
                  <a:solidFill>
                    <a:schemeClr val="bg1"/>
                  </a:solidFill>
                  <a:latin typeface="Times New Roman" pitchFamily="18" charset="0"/>
                  <a:cs typeface="Times New Roman" pitchFamily="18" charset="0"/>
                </a:endParaRPr>
              </a:p>
            </p:txBody>
          </p:sp>
        </p:grpSp>
        <p:sp>
          <p:nvSpPr>
            <p:cNvPr id="20" name="AutoShape 8"/>
            <p:cNvSpPr>
              <a:spLocks noChangeArrowheads="1"/>
            </p:cNvSpPr>
            <p:nvPr/>
          </p:nvSpPr>
          <p:spPr bwMode="gray">
            <a:xfrm>
              <a:off x="63499" y="5237710"/>
              <a:ext cx="698501" cy="414622"/>
            </a:xfrm>
            <a:prstGeom prst="rightArrow">
              <a:avLst>
                <a:gd name="adj1" fmla="val 50000"/>
                <a:gd name="adj2" fmla="val 58333"/>
              </a:avLst>
            </a:prstGeom>
            <a:solidFill>
              <a:srgbClr val="FFFFFF"/>
            </a:solidFill>
            <a:ln w="9525">
              <a:noFill/>
              <a:miter lim="800000"/>
              <a:headEnd/>
              <a:tailEnd/>
            </a:ln>
            <a:effectLst/>
          </p:spPr>
          <p:txBody>
            <a:bodyPr wrap="none" anchor="ctr"/>
            <a:lstStyle/>
            <a:p>
              <a:pPr>
                <a:lnSpc>
                  <a:spcPts val="2300"/>
                </a:lnSpc>
              </a:pPr>
              <a:endParaRPr lang="en-US">
                <a:solidFill>
                  <a:schemeClr val="tx1"/>
                </a:solidFill>
              </a:endParaRPr>
            </a:p>
          </p:txBody>
        </p:sp>
      </p:grpSp>
    </p:spTree>
    <p:extLst>
      <p:ext uri="{BB962C8B-B14F-4D97-AF65-F5344CB8AC3E}">
        <p14:creationId xmlns:p14="http://schemas.microsoft.com/office/powerpoint/2010/main" val="2630354774"/>
      </p:ext>
    </p:extLst>
  </p:cSld>
  <p:clrMapOvr>
    <a:masterClrMapping/>
  </p:clrMapOvr>
  <mc:AlternateContent xmlns:mc="http://schemas.openxmlformats.org/markup-compatibility/2006" xmlns:p14="http://schemas.microsoft.com/office/powerpoint/2010/main">
    <mc:Choice Requires="p14">
      <p:transition spd="slow" p14:dur="1300">
        <p14:pan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115"/>
          <p:cNvSpPr/>
          <p:nvPr/>
        </p:nvSpPr>
        <p:spPr>
          <a:xfrm>
            <a:off x="97016" y="4895671"/>
            <a:ext cx="8818384" cy="1200329"/>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a:latin typeface="Times New Roman" pitchFamily="18" charset="0"/>
                <a:cs typeface="Times New Roman" pitchFamily="18" charset="0"/>
              </a:rPr>
              <a:t>Chú trọng </a:t>
            </a:r>
            <a:r>
              <a:rPr lang="vi-VN" sz="2400">
                <a:latin typeface="Times New Roman" pitchFamily="18" charset="0"/>
                <a:cs typeface="Times New Roman" pitchFamily="18" charset="0"/>
              </a:rPr>
              <a:t>công tác phục vụ </a:t>
            </a:r>
            <a:r>
              <a:rPr lang="en-US" sz="2400">
                <a:latin typeface="Times New Roman" pitchFamily="18" charset="0"/>
                <a:cs typeface="Times New Roman" pitchFamily="18" charset="0"/>
              </a:rPr>
              <a:t>đào tạo</a:t>
            </a:r>
            <a:r>
              <a:rPr lang="vi-VN" sz="2400">
                <a:latin typeface="Times New Roman" pitchFamily="18" charset="0"/>
                <a:cs typeface="Times New Roman" pitchFamily="18" charset="0"/>
              </a:rPr>
              <a:t>, </a:t>
            </a:r>
            <a:r>
              <a:rPr lang="en-US" sz="2400">
                <a:latin typeface="Times New Roman" pitchFamily="18" charset="0"/>
                <a:cs typeface="Times New Roman" pitchFamily="18" charset="0"/>
              </a:rPr>
              <a:t>quan tâm </a:t>
            </a:r>
            <a:r>
              <a:rPr lang="vi-VN" sz="2400">
                <a:latin typeface="Times New Roman" pitchFamily="18" charset="0"/>
                <a:cs typeface="Times New Roman" pitchFamily="18" charset="0"/>
              </a:rPr>
              <a:t>xây dựng môi trường văn hóa trong </a:t>
            </a:r>
            <a:r>
              <a:rPr lang="en-US" sz="2400">
                <a:latin typeface="Times New Roman" pitchFamily="18" charset="0"/>
                <a:cs typeface="Times New Roman" pitchFamily="18" charset="0"/>
              </a:rPr>
              <a:t>nhà </a:t>
            </a:r>
            <a:r>
              <a:rPr lang="vi-VN" sz="2400">
                <a:latin typeface="Times New Roman" pitchFamily="18" charset="0"/>
                <a:cs typeface="Times New Roman" pitchFamily="18" charset="0"/>
              </a:rPr>
              <a:t>trường, </a:t>
            </a:r>
            <a:r>
              <a:rPr lang="en-US" sz="2400">
                <a:latin typeface="Times New Roman" pitchFamily="18" charset="0"/>
                <a:cs typeface="Times New Roman" pitchFamily="18" charset="0"/>
              </a:rPr>
              <a:t>từ </a:t>
            </a:r>
            <a:r>
              <a:rPr lang="vi-VN" sz="2400">
                <a:latin typeface="Times New Roman" pitchFamily="18" charset="0"/>
                <a:cs typeface="Times New Roman" pitchFamily="18" charset="0"/>
              </a:rPr>
              <a:t>các hoạt động vệ sinh môi trường</a:t>
            </a:r>
            <a:r>
              <a:rPr lang="en-US" sz="2400">
                <a:latin typeface="Times New Roman" pitchFamily="18" charset="0"/>
                <a:cs typeface="Times New Roman" pitchFamily="18" charset="0"/>
              </a:rPr>
              <a:t>, vệ sinh công nghiệp, an toàn lao động đến văn hóa giao tiếp, </a:t>
            </a:r>
            <a:r>
              <a:rPr lang="vi-VN" sz="2400">
                <a:latin typeface="Times New Roman" pitchFamily="18" charset="0"/>
                <a:cs typeface="Times New Roman" pitchFamily="18" charset="0"/>
              </a:rPr>
              <a:t>ứng xử</a:t>
            </a:r>
            <a:r>
              <a:rPr lang="en-US" sz="2400">
                <a:latin typeface="Times New Roman" pitchFamily="18" charset="0"/>
                <a:cs typeface="Times New Roman" pitchFamily="18" charset="0"/>
              </a:rPr>
              <a:t>, …;</a:t>
            </a:r>
            <a:endParaRPr lang="vi-VN" sz="2400">
              <a:latin typeface="Times New Roman" pitchFamily="18" charset="0"/>
              <a:cs typeface="Times New Roman" pitchFamily="18" charset="0"/>
            </a:endParaRPr>
          </a:p>
        </p:txBody>
      </p:sp>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3" name="Content Placeholder 2"/>
          <p:cNvSpPr>
            <a:spLocks noGrp="1"/>
          </p:cNvSpPr>
          <p:nvPr>
            <p:ph idx="1"/>
          </p:nvPr>
        </p:nvSpPr>
        <p:spPr>
          <a:xfrm>
            <a:off x="76200" y="1219200"/>
            <a:ext cx="8762999" cy="5486400"/>
          </a:xfrm>
        </p:spPr>
        <p:txBody>
          <a:bodyPr/>
          <a:lstStyle/>
          <a:p>
            <a:endParaRPr lang="en-US" dirty="0"/>
          </a:p>
        </p:txBody>
      </p:sp>
      <p:sp>
        <p:nvSpPr>
          <p:cNvPr id="2" name="Text Placeholder 1"/>
          <p:cNvSpPr>
            <a:spLocks noGrp="1"/>
          </p:cNvSpPr>
          <p:nvPr>
            <p:ph type="body" sz="quarter" idx="13"/>
          </p:nvPr>
        </p:nvSpPr>
        <p:spPr/>
        <p:txBody>
          <a:bodyPr/>
          <a:lstStyle/>
          <a:p>
            <a:pPr lvl="0"/>
            <a:r>
              <a:rPr lang="en-US"/>
              <a:t>Đầu tư cơ sở vật chất và các hoạt động khác</a:t>
            </a:r>
            <a:endParaRPr lang="vi-VN"/>
          </a:p>
        </p:txBody>
      </p:sp>
      <p:sp>
        <p:nvSpPr>
          <p:cNvPr id="87" name="Rectangle 86"/>
          <p:cNvSpPr/>
          <p:nvPr/>
        </p:nvSpPr>
        <p:spPr>
          <a:xfrm>
            <a:off x="97016" y="1238071"/>
            <a:ext cx="8714679" cy="830997"/>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dirty="0" err="1" smtClean="0">
                <a:latin typeface="Times New Roman" pitchFamily="18" charset="0"/>
                <a:cs typeface="Times New Roman" pitchFamily="18" charset="0"/>
              </a:rPr>
              <a:t>Chăm</a:t>
            </a:r>
            <a:r>
              <a:rPr lang="en-US" sz="2400" dirty="0" smtClean="0">
                <a:latin typeface="Times New Roman" pitchFamily="18" charset="0"/>
                <a:cs typeface="Times New Roman" pitchFamily="18" charset="0"/>
              </a:rPr>
              <a:t> lo </a:t>
            </a:r>
            <a:r>
              <a:rPr lang="en-US" sz="2400" dirty="0" err="1" smtClean="0">
                <a:latin typeface="Times New Roman" pitchFamily="18" charset="0"/>
                <a:cs typeface="Times New Roman" pitchFamily="18" charset="0"/>
              </a:rPr>
              <a:t>đời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sống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Giáo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Nhân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trường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giải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quyết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chế</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lương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thưởng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phụ</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trội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kịp</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thời</a:t>
            </a:r>
            <a:r>
              <a:rPr lang="en-US" sz="2400" dirty="0" smtClean="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sp>
        <p:nvSpPr>
          <p:cNvPr id="90" name="Rectangle 89"/>
          <p:cNvSpPr/>
          <p:nvPr/>
        </p:nvSpPr>
        <p:spPr>
          <a:xfrm>
            <a:off x="97015" y="2209800"/>
            <a:ext cx="7109109" cy="1200329"/>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vi-VN" sz="2400" dirty="0">
                <a:latin typeface="Times New Roman" pitchFamily="18" charset="0"/>
                <a:cs typeface="Times New Roman" pitchFamily="18" charset="0"/>
              </a:rPr>
              <a:t>Xây dựng mối quan hệ gắn bó với các công ty, xí nghiệp để đưa học sinh sinh viên đi thực tập và giới thiệu việc </a:t>
            </a:r>
            <a:r>
              <a:rPr lang="vi-VN" sz="2400" dirty="0" smtClean="0">
                <a:latin typeface="Times New Roman" pitchFamily="18" charset="0"/>
                <a:cs typeface="Times New Roman" pitchFamily="18" charset="0"/>
              </a:rPr>
              <a:t>làm</a:t>
            </a:r>
            <a:r>
              <a:rPr lang="en-US" sz="2400" dirty="0" smtClean="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sp>
        <p:nvSpPr>
          <p:cNvPr id="96" name="Rectangle 95"/>
          <p:cNvSpPr/>
          <p:nvPr/>
        </p:nvSpPr>
        <p:spPr>
          <a:xfrm>
            <a:off x="114300" y="3600271"/>
            <a:ext cx="6781800" cy="1200329"/>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dirty="0" err="1">
                <a:latin typeface="Times New Roman" pitchFamily="18" charset="0"/>
                <a:cs typeface="Times New Roman" pitchFamily="18" charset="0"/>
              </a:rPr>
              <a:t>Tăng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Đẩy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bồi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dưỡng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giỏi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phố</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cấp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endParaRPr lang="vi-VN" sz="2400" dirty="0">
              <a:latin typeface="Times New Roman" pitchFamily="18" charset="0"/>
              <a:cs typeface="Times New Roman" pitchFamily="18" charset="0"/>
            </a:endParaRPr>
          </a:p>
        </p:txBody>
      </p:sp>
      <p:grpSp>
        <p:nvGrpSpPr>
          <p:cNvPr id="79" name="Group 3"/>
          <p:cNvGrpSpPr>
            <a:grpSpLocks/>
          </p:cNvGrpSpPr>
          <p:nvPr/>
        </p:nvGrpSpPr>
        <p:grpSpPr bwMode="auto">
          <a:xfrm rot="722079">
            <a:off x="7155325" y="2667000"/>
            <a:ext cx="1503183" cy="1960894"/>
            <a:chOff x="3217" y="1371"/>
            <a:chExt cx="2106" cy="2106"/>
          </a:xfrm>
        </p:grpSpPr>
        <p:sp>
          <p:nvSpPr>
            <p:cNvPr id="81"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2"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3"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4"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spTree>
    <p:extLst>
      <p:ext uri="{BB962C8B-B14F-4D97-AF65-F5344CB8AC3E}">
        <p14:creationId xmlns:p14="http://schemas.microsoft.com/office/powerpoint/2010/main" val="2277014569"/>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additive="base">
                                        <p:cTn id="12" dur="500" fill="hold"/>
                                        <p:tgtEl>
                                          <p:spTgt spid="90"/>
                                        </p:tgtEl>
                                        <p:attrNameLst>
                                          <p:attrName>ppt_x</p:attrName>
                                        </p:attrNameLst>
                                      </p:cBhvr>
                                      <p:tavLst>
                                        <p:tav tm="0">
                                          <p:val>
                                            <p:strVal val="0-#ppt_w/2"/>
                                          </p:val>
                                        </p:tav>
                                        <p:tav tm="100000">
                                          <p:val>
                                            <p:strVal val="#ppt_x"/>
                                          </p:val>
                                        </p:tav>
                                      </p:tavLst>
                                    </p:anim>
                                    <p:anim calcmode="lin" valueType="num">
                                      <p:cBhvr additive="base">
                                        <p:cTn id="13" dur="500" fill="hold"/>
                                        <p:tgtEl>
                                          <p:spTgt spid="9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0-#ppt_w/2"/>
                                          </p:val>
                                        </p:tav>
                                        <p:tav tm="100000">
                                          <p:val>
                                            <p:strVal val="#ppt_x"/>
                                          </p:val>
                                        </p:tav>
                                      </p:tavLst>
                                    </p:anim>
                                    <p:anim calcmode="lin" valueType="num">
                                      <p:cBhvr additive="base">
                                        <p:cTn id="18" dur="500" fill="hold"/>
                                        <p:tgtEl>
                                          <p:spTgt spid="9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grpId="0" nodeType="afterEffect">
                                  <p:stCondLst>
                                    <p:cond delay="0"/>
                                  </p:stCondLst>
                                  <p:childTnLst>
                                    <p:set>
                                      <p:cBhvr>
                                        <p:cTn id="21" dur="1" fill="hold">
                                          <p:stCondLst>
                                            <p:cond delay="0"/>
                                          </p:stCondLst>
                                        </p:cTn>
                                        <p:tgtEl>
                                          <p:spTgt spid="116"/>
                                        </p:tgtEl>
                                        <p:attrNameLst>
                                          <p:attrName>style.visibility</p:attrName>
                                        </p:attrNameLst>
                                      </p:cBhvr>
                                      <p:to>
                                        <p:strVal val="visible"/>
                                      </p:to>
                                    </p:set>
                                    <p:anim calcmode="lin" valueType="num">
                                      <p:cBhvr additive="base">
                                        <p:cTn id="22" dur="500" fill="hold"/>
                                        <p:tgtEl>
                                          <p:spTgt spid="116"/>
                                        </p:tgtEl>
                                        <p:attrNameLst>
                                          <p:attrName>ppt_x</p:attrName>
                                        </p:attrNameLst>
                                      </p:cBhvr>
                                      <p:tavLst>
                                        <p:tav tm="0">
                                          <p:val>
                                            <p:strVal val="0-#ppt_w/2"/>
                                          </p:val>
                                        </p:tav>
                                        <p:tav tm="100000">
                                          <p:val>
                                            <p:strVal val="#ppt_x"/>
                                          </p:val>
                                        </p:tav>
                                      </p:tavLst>
                                    </p:anim>
                                    <p:anim calcmode="lin" valueType="num">
                                      <p:cBhvr additive="base">
                                        <p:cTn id="23" dur="500" fill="hold"/>
                                        <p:tgtEl>
                                          <p:spTgt spid="11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31"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1000" fill="hold"/>
                                        <p:tgtEl>
                                          <p:spTgt spid="79"/>
                                        </p:tgtEl>
                                        <p:attrNameLst>
                                          <p:attrName>ppt_w</p:attrName>
                                        </p:attrNameLst>
                                      </p:cBhvr>
                                      <p:tavLst>
                                        <p:tav tm="0">
                                          <p:val>
                                            <p:fltVal val="0"/>
                                          </p:val>
                                        </p:tav>
                                        <p:tav tm="100000">
                                          <p:val>
                                            <p:strVal val="#ppt_w"/>
                                          </p:val>
                                        </p:tav>
                                      </p:tavLst>
                                    </p:anim>
                                    <p:anim calcmode="lin" valueType="num">
                                      <p:cBhvr>
                                        <p:cTn id="28" dur="1000" fill="hold"/>
                                        <p:tgtEl>
                                          <p:spTgt spid="79"/>
                                        </p:tgtEl>
                                        <p:attrNameLst>
                                          <p:attrName>ppt_h</p:attrName>
                                        </p:attrNameLst>
                                      </p:cBhvr>
                                      <p:tavLst>
                                        <p:tav tm="0">
                                          <p:val>
                                            <p:fltVal val="0"/>
                                          </p:val>
                                        </p:tav>
                                        <p:tav tm="100000">
                                          <p:val>
                                            <p:strVal val="#ppt_h"/>
                                          </p:val>
                                        </p:tav>
                                      </p:tavLst>
                                    </p:anim>
                                    <p:anim calcmode="lin" valueType="num">
                                      <p:cBhvr>
                                        <p:cTn id="29" dur="1000" fill="hold"/>
                                        <p:tgtEl>
                                          <p:spTgt spid="79"/>
                                        </p:tgtEl>
                                        <p:attrNameLst>
                                          <p:attrName>style.rotation</p:attrName>
                                        </p:attrNameLst>
                                      </p:cBhvr>
                                      <p:tavLst>
                                        <p:tav tm="0">
                                          <p:val>
                                            <p:fltVal val="90"/>
                                          </p:val>
                                        </p:tav>
                                        <p:tav tm="100000">
                                          <p:val>
                                            <p:fltVal val="0"/>
                                          </p:val>
                                        </p:tav>
                                      </p:tavLst>
                                    </p:anim>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87" grpId="0" animBg="1"/>
      <p:bldP spid="90" grpId="0" animBg="1"/>
      <p:bldP spid="9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115"/>
          <p:cNvSpPr/>
          <p:nvPr/>
        </p:nvSpPr>
        <p:spPr>
          <a:xfrm>
            <a:off x="97016" y="4724400"/>
            <a:ext cx="8818384" cy="830997"/>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a:latin typeface="Times New Roman" pitchFamily="18" charset="0"/>
                <a:cs typeface="Times New Roman" pitchFamily="18" charset="0"/>
              </a:rPr>
              <a:t>Xây dựng ký túc xá để thu hút học sinh sinh viên, tăng quy mô đào tạo</a:t>
            </a:r>
            <a:r>
              <a:rPr lang="vi-VN" sz="2400">
                <a:latin typeface="Times New Roman" pitchFamily="18" charset="0"/>
                <a:cs typeface="Times New Roman" pitchFamily="18" charset="0"/>
              </a:rPr>
              <a:t> của trường</a:t>
            </a:r>
            <a:r>
              <a:rPr lang="en-US" sz="2400">
                <a:latin typeface="Times New Roman" pitchFamily="18" charset="0"/>
                <a:cs typeface="Times New Roman" pitchFamily="18" charset="0"/>
              </a:rPr>
              <a:t>,</a:t>
            </a:r>
            <a:r>
              <a:rPr lang="vi-VN" sz="2400">
                <a:latin typeface="Times New Roman" pitchFamily="18" charset="0"/>
                <a:cs typeface="Times New Roman" pitchFamily="18" charset="0"/>
              </a:rPr>
              <a:t> tạo nguồn lực kinh tế </a:t>
            </a:r>
            <a:r>
              <a:rPr lang="en-US" sz="2400">
                <a:latin typeface="Times New Roman" pitchFamily="18" charset="0"/>
                <a:cs typeface="Times New Roman" pitchFamily="18" charset="0"/>
              </a:rPr>
              <a:t>để </a:t>
            </a:r>
            <a:r>
              <a:rPr lang="vi-VN" sz="2400">
                <a:latin typeface="Times New Roman" pitchFamily="18" charset="0"/>
                <a:cs typeface="Times New Roman" pitchFamily="18" charset="0"/>
              </a:rPr>
              <a:t>phát triển</a:t>
            </a:r>
            <a:r>
              <a:rPr lang="en-US" sz="2400">
                <a:latin typeface="Times New Roman" pitchFamily="18" charset="0"/>
                <a:cs typeface="Times New Roman" pitchFamily="18" charset="0"/>
              </a:rPr>
              <a:t>;</a:t>
            </a:r>
          </a:p>
        </p:txBody>
      </p:sp>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3" name="Content Placeholder 2"/>
          <p:cNvSpPr>
            <a:spLocks noGrp="1"/>
          </p:cNvSpPr>
          <p:nvPr>
            <p:ph idx="1"/>
          </p:nvPr>
        </p:nvSpPr>
        <p:spPr/>
        <p:txBody>
          <a:bodyPr/>
          <a:lstStyle/>
          <a:p>
            <a:endParaRPr lang="en-US" dirty="0"/>
          </a:p>
        </p:txBody>
      </p:sp>
      <p:sp>
        <p:nvSpPr>
          <p:cNvPr id="2" name="Text Placeholder 1"/>
          <p:cNvSpPr>
            <a:spLocks noGrp="1"/>
          </p:cNvSpPr>
          <p:nvPr>
            <p:ph type="body" sz="quarter" idx="13"/>
          </p:nvPr>
        </p:nvSpPr>
        <p:spPr/>
        <p:txBody>
          <a:bodyPr/>
          <a:lstStyle/>
          <a:p>
            <a:pPr lvl="0"/>
            <a:r>
              <a:rPr lang="en-US"/>
              <a:t>Đầu tư cơ sở vật chất và các hoạt động khác</a:t>
            </a:r>
            <a:endParaRPr lang="vi-VN"/>
          </a:p>
        </p:txBody>
      </p:sp>
      <p:sp>
        <p:nvSpPr>
          <p:cNvPr id="87" name="Rectangle 86"/>
          <p:cNvSpPr/>
          <p:nvPr/>
        </p:nvSpPr>
        <p:spPr>
          <a:xfrm>
            <a:off x="97016" y="1238071"/>
            <a:ext cx="9046984" cy="461665"/>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a:latin typeface="Times New Roman" pitchFamily="18" charset="0"/>
                <a:cs typeface="Times New Roman" pitchFamily="18" charset="0"/>
              </a:rPr>
              <a:t>Tập trung trọng điểm nguồn lực đầu tư thiết bị cho Khoa Cơ khí;</a:t>
            </a:r>
            <a:endParaRPr lang="vi-VN" sz="2400">
              <a:latin typeface="Times New Roman" pitchFamily="18" charset="0"/>
              <a:cs typeface="Times New Roman" pitchFamily="18" charset="0"/>
            </a:endParaRPr>
          </a:p>
        </p:txBody>
      </p:sp>
      <p:sp>
        <p:nvSpPr>
          <p:cNvPr id="90" name="Rectangle 89"/>
          <p:cNvSpPr/>
          <p:nvPr/>
        </p:nvSpPr>
        <p:spPr>
          <a:xfrm>
            <a:off x="97015" y="1931673"/>
            <a:ext cx="8818385" cy="830997"/>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a:latin typeface="Times New Roman" pitchFamily="18" charset="0"/>
                <a:cs typeface="Times New Roman" pitchFamily="18" charset="0"/>
              </a:rPr>
              <a:t>Hoàn thiện các phòng thí nghiệm, thực hành các khoa Điện – Điện tử, Động lực, Nhiệt Lạnh và Công nghệ thông tin;</a:t>
            </a:r>
            <a:endParaRPr lang="vi-VN" sz="2400">
              <a:latin typeface="Times New Roman" pitchFamily="18" charset="0"/>
              <a:cs typeface="Times New Roman" pitchFamily="18" charset="0"/>
            </a:endParaRPr>
          </a:p>
        </p:txBody>
      </p:sp>
      <p:sp>
        <p:nvSpPr>
          <p:cNvPr id="96" name="Rectangle 95"/>
          <p:cNvSpPr/>
          <p:nvPr/>
        </p:nvSpPr>
        <p:spPr>
          <a:xfrm>
            <a:off x="97014" y="2971800"/>
            <a:ext cx="6989585" cy="461665"/>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dirty="0" err="1" smtClean="0">
                <a:latin typeface="Times New Roman" pitchFamily="18" charset="0"/>
                <a:cs typeface="Times New Roman" pitchFamily="18" charset="0"/>
              </a:rPr>
              <a:t>Trang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bị</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thêm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sách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Thư</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viện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mềm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quản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grpSp>
        <p:nvGrpSpPr>
          <p:cNvPr id="79" name="Group 3"/>
          <p:cNvGrpSpPr>
            <a:grpSpLocks/>
          </p:cNvGrpSpPr>
          <p:nvPr/>
        </p:nvGrpSpPr>
        <p:grpSpPr bwMode="auto">
          <a:xfrm rot="722079">
            <a:off x="7224309" y="2573561"/>
            <a:ext cx="1503183" cy="1960894"/>
            <a:chOff x="3217" y="1371"/>
            <a:chExt cx="2106" cy="2106"/>
          </a:xfrm>
        </p:grpSpPr>
        <p:sp>
          <p:nvSpPr>
            <p:cNvPr id="81"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2"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3"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4"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sp>
        <p:nvSpPr>
          <p:cNvPr id="13" name="Rectangle 12"/>
          <p:cNvSpPr/>
          <p:nvPr/>
        </p:nvSpPr>
        <p:spPr>
          <a:xfrm>
            <a:off x="97016" y="5707797"/>
            <a:ext cx="8818384" cy="830997"/>
          </a:xfrm>
          <a:prstGeom prst="rect">
            <a:avLst/>
          </a:prstGeom>
          <a:gradFill>
            <a:gsLst>
              <a:gs pos="0">
                <a:schemeClr val="bg2">
                  <a:lumMod val="50000"/>
                </a:schemeClr>
              </a:gs>
              <a:gs pos="100000">
                <a:schemeClr val="bg1"/>
              </a:gs>
            </a:gsLst>
            <a:lin ang="0" scaled="1"/>
          </a:gradFill>
        </p:spPr>
        <p:txBody>
          <a:bodyPr wrap="square">
            <a:spAutoFit/>
          </a:bodyPr>
          <a:lstStyle/>
          <a:p>
            <a:r>
              <a:rPr lang="en-US" sz="2400" dirty="0" err="1">
                <a:latin typeface="Times New Roman" pitchFamily="18" charset="0"/>
                <a:cs typeface="Times New Roman" pitchFamily="18" charset="0"/>
              </a:rPr>
              <a:t>Xây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dựng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tâm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Xưởng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sp>
        <p:nvSpPr>
          <p:cNvPr id="15" name="Rectangle 14"/>
          <p:cNvSpPr/>
          <p:nvPr/>
        </p:nvSpPr>
        <p:spPr>
          <a:xfrm>
            <a:off x="97015" y="3653135"/>
            <a:ext cx="6989585" cy="830997"/>
          </a:xfrm>
          <a:prstGeom prst="rect">
            <a:avLst/>
          </a:prstGeom>
          <a:gradFill>
            <a:gsLst>
              <a:gs pos="0">
                <a:schemeClr val="bg2">
                  <a:lumMod val="50000"/>
                </a:schemeClr>
              </a:gs>
              <a:gs pos="100000">
                <a:schemeClr val="bg1"/>
              </a:gs>
            </a:gsLst>
            <a:lin ang="0" scaled="1"/>
          </a:gradFill>
        </p:spPr>
        <p:txBody>
          <a:bodyPr wrap="square">
            <a:spAutoFit/>
          </a:bodyPr>
          <a:lstStyle/>
          <a:p>
            <a:pPr lvl="0" algn="just"/>
            <a:r>
              <a:rPr lang="en-US" sz="2400" dirty="0" err="1" smtClean="0">
                <a:latin typeface="Times New Roman" pitchFamily="18" charset="0"/>
                <a:cs typeface="Times New Roman" pitchFamily="18" charset="0"/>
              </a:rPr>
              <a:t>Cải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tạo</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cầu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nối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các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dãy</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phòng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lý</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thuyết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nhà</a:t>
            </a:r>
            <a:r>
              <a:rPr lang="en-US" sz="2400" dirty="0" smtClean="0">
                <a:latin typeface="Times New Roman" pitchFamily="18" charset="0"/>
                <a:cs typeface="Times New Roman" pitchFamily="18" charset="0"/>
              </a:rPr>
              <a:t> C </a:t>
            </a:r>
            <a:r>
              <a:rPr lang="en-US" sz="2400" dirty="0" err="1" smtClean="0">
                <a:latin typeface="Times New Roman" pitchFamily="18" charset="0"/>
                <a:cs typeface="Times New Roman" pitchFamily="18" charset="0"/>
              </a:rPr>
              <a:t>và</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vực</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vệ</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nhà</a:t>
            </a:r>
            <a:r>
              <a:rPr lang="en-US" sz="2400" dirty="0" smtClean="0">
                <a:latin typeface="Times New Roman" pitchFamily="18" charset="0"/>
                <a:cs typeface="Times New Roman" pitchFamily="18" charset="0"/>
              </a:rPr>
              <a:t> C </a:t>
            </a:r>
            <a:r>
              <a:rPr lang="en-US" sz="2400" dirty="0" smtClean="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spTree>
    <p:extLst>
      <p:ext uri="{BB962C8B-B14F-4D97-AF65-F5344CB8AC3E}">
        <p14:creationId xmlns:p14="http://schemas.microsoft.com/office/powerpoint/2010/main" val="755921781"/>
      </p:ext>
    </p:extLst>
  </p:cSld>
  <p:clrMapOvr>
    <a:masterClrMapping/>
  </p:clrMapOvr>
  <mc:AlternateContent xmlns:mc="http://schemas.openxmlformats.org/markup-compatibility/2006" xmlns:p14="http://schemas.microsoft.com/office/powerpoint/2010/main">
    <mc:Choice Requires="p14">
      <p:transition spd="slow" p14:dur="800">
        <p14:flythrough dir="ou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additive="base">
                                        <p:cTn id="12" dur="500" fill="hold"/>
                                        <p:tgtEl>
                                          <p:spTgt spid="90"/>
                                        </p:tgtEl>
                                        <p:attrNameLst>
                                          <p:attrName>ppt_x</p:attrName>
                                        </p:attrNameLst>
                                      </p:cBhvr>
                                      <p:tavLst>
                                        <p:tav tm="0">
                                          <p:val>
                                            <p:strVal val="0-#ppt_w/2"/>
                                          </p:val>
                                        </p:tav>
                                        <p:tav tm="100000">
                                          <p:val>
                                            <p:strVal val="#ppt_x"/>
                                          </p:val>
                                        </p:tav>
                                      </p:tavLst>
                                    </p:anim>
                                    <p:anim calcmode="lin" valueType="num">
                                      <p:cBhvr additive="base">
                                        <p:cTn id="13" dur="500" fill="hold"/>
                                        <p:tgtEl>
                                          <p:spTgt spid="9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0-#ppt_w/2"/>
                                          </p:val>
                                        </p:tav>
                                        <p:tav tm="100000">
                                          <p:val>
                                            <p:strVal val="#ppt_x"/>
                                          </p:val>
                                        </p:tav>
                                      </p:tavLst>
                                    </p:anim>
                                    <p:anim calcmode="lin" valueType="num">
                                      <p:cBhvr additive="base">
                                        <p:cTn id="18" dur="500" fill="hold"/>
                                        <p:tgtEl>
                                          <p:spTgt spid="9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grpId="0" nodeType="afterEffect">
                                  <p:stCondLst>
                                    <p:cond delay="0"/>
                                  </p:stCondLst>
                                  <p:childTnLst>
                                    <p:set>
                                      <p:cBhvr>
                                        <p:cTn id="21" dur="1" fill="hold">
                                          <p:stCondLst>
                                            <p:cond delay="0"/>
                                          </p:stCondLst>
                                        </p:cTn>
                                        <p:tgtEl>
                                          <p:spTgt spid="116"/>
                                        </p:tgtEl>
                                        <p:attrNameLst>
                                          <p:attrName>style.visibility</p:attrName>
                                        </p:attrNameLst>
                                      </p:cBhvr>
                                      <p:to>
                                        <p:strVal val="visible"/>
                                      </p:to>
                                    </p:set>
                                    <p:anim calcmode="lin" valueType="num">
                                      <p:cBhvr additive="base">
                                        <p:cTn id="22" dur="500" fill="hold"/>
                                        <p:tgtEl>
                                          <p:spTgt spid="116"/>
                                        </p:tgtEl>
                                        <p:attrNameLst>
                                          <p:attrName>ppt_x</p:attrName>
                                        </p:attrNameLst>
                                      </p:cBhvr>
                                      <p:tavLst>
                                        <p:tav tm="0">
                                          <p:val>
                                            <p:strVal val="0-#ppt_w/2"/>
                                          </p:val>
                                        </p:tav>
                                        <p:tav tm="100000">
                                          <p:val>
                                            <p:strVal val="#ppt_x"/>
                                          </p:val>
                                        </p:tav>
                                      </p:tavLst>
                                    </p:anim>
                                    <p:anim calcmode="lin" valueType="num">
                                      <p:cBhvr additive="base">
                                        <p:cTn id="23" dur="500" fill="hold"/>
                                        <p:tgtEl>
                                          <p:spTgt spid="11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31"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1000" fill="hold"/>
                                        <p:tgtEl>
                                          <p:spTgt spid="79"/>
                                        </p:tgtEl>
                                        <p:attrNameLst>
                                          <p:attrName>ppt_w</p:attrName>
                                        </p:attrNameLst>
                                      </p:cBhvr>
                                      <p:tavLst>
                                        <p:tav tm="0">
                                          <p:val>
                                            <p:fltVal val="0"/>
                                          </p:val>
                                        </p:tav>
                                        <p:tav tm="100000">
                                          <p:val>
                                            <p:strVal val="#ppt_w"/>
                                          </p:val>
                                        </p:tav>
                                      </p:tavLst>
                                    </p:anim>
                                    <p:anim calcmode="lin" valueType="num">
                                      <p:cBhvr>
                                        <p:cTn id="28" dur="1000" fill="hold"/>
                                        <p:tgtEl>
                                          <p:spTgt spid="79"/>
                                        </p:tgtEl>
                                        <p:attrNameLst>
                                          <p:attrName>ppt_h</p:attrName>
                                        </p:attrNameLst>
                                      </p:cBhvr>
                                      <p:tavLst>
                                        <p:tav tm="0">
                                          <p:val>
                                            <p:fltVal val="0"/>
                                          </p:val>
                                        </p:tav>
                                        <p:tav tm="100000">
                                          <p:val>
                                            <p:strVal val="#ppt_h"/>
                                          </p:val>
                                        </p:tav>
                                      </p:tavLst>
                                    </p:anim>
                                    <p:anim calcmode="lin" valueType="num">
                                      <p:cBhvr>
                                        <p:cTn id="29" dur="1000" fill="hold"/>
                                        <p:tgtEl>
                                          <p:spTgt spid="79"/>
                                        </p:tgtEl>
                                        <p:attrNameLst>
                                          <p:attrName>style.rotation</p:attrName>
                                        </p:attrNameLst>
                                      </p:cBhvr>
                                      <p:tavLst>
                                        <p:tav tm="0">
                                          <p:val>
                                            <p:fltVal val="90"/>
                                          </p:val>
                                        </p:tav>
                                        <p:tav tm="100000">
                                          <p:val>
                                            <p:fltVal val="0"/>
                                          </p:val>
                                        </p:tav>
                                      </p:tavLst>
                                    </p:anim>
                                    <p:animEffect transition="in" filter="fade">
                                      <p:cBhvr>
                                        <p:cTn id="30" dur="1000"/>
                                        <p:tgtEl>
                                          <p:spTgt spid="79"/>
                                        </p:tgtEl>
                                      </p:cBhvr>
                                    </p:animEffect>
                                  </p:childTnLst>
                                </p:cTn>
                              </p:par>
                            </p:childTnLst>
                          </p:cTn>
                        </p:par>
                        <p:par>
                          <p:cTn id="31" fill="hold">
                            <p:stCondLst>
                              <p:cond delay="3000"/>
                            </p:stCondLst>
                            <p:childTnLst>
                              <p:par>
                                <p:cTn id="32" presetID="2" presetClass="entr" presetSubtype="12" fill="hold" grpId="0" nodeType="afterEffect">
                                  <p:stCondLst>
                                    <p:cond delay="0"/>
                                  </p:stCondLst>
                                  <p:childTnLst>
                                    <p:set>
                                      <p:cBhvr>
                                        <p:cTn id="33" dur="1" fill="hold">
                                          <p:stCondLst>
                                            <p:cond delay="0"/>
                                          </p:stCondLst>
                                        </p:cTn>
                                        <p:tgtEl>
                                          <p:spTgt spid="13"/>
                                        </p:tgtEl>
                                        <p:attrNameLst>
                                          <p:attrName>style.visibility</p:attrName>
                                        </p:attrNameLst>
                                      </p:cBhvr>
                                      <p:to>
                                        <p:strVal val="visible"/>
                                      </p:to>
                                    </p:set>
                                    <p:anim calcmode="lin" valueType="num">
                                      <p:cBhvr additive="base">
                                        <p:cTn id="34" dur="500" fill="hold"/>
                                        <p:tgtEl>
                                          <p:spTgt spid="13"/>
                                        </p:tgtEl>
                                        <p:attrNameLst>
                                          <p:attrName>ppt_x</p:attrName>
                                        </p:attrNameLst>
                                      </p:cBhvr>
                                      <p:tavLst>
                                        <p:tav tm="0">
                                          <p:val>
                                            <p:strVal val="0-#ppt_w/2"/>
                                          </p:val>
                                        </p:tav>
                                        <p:tav tm="100000">
                                          <p:val>
                                            <p:strVal val="#ppt_x"/>
                                          </p:val>
                                        </p:tav>
                                      </p:tavLst>
                                    </p:anim>
                                    <p:anim calcmode="lin" valueType="num">
                                      <p:cBhvr additive="base">
                                        <p:cTn id="35" dur="500" fill="hold"/>
                                        <p:tgtEl>
                                          <p:spTgt spid="13"/>
                                        </p:tgtEl>
                                        <p:attrNameLst>
                                          <p:attrName>ppt_y</p:attrName>
                                        </p:attrNameLst>
                                      </p:cBhvr>
                                      <p:tavLst>
                                        <p:tav tm="0">
                                          <p:val>
                                            <p:strVal val="1+#ppt_h/2"/>
                                          </p:val>
                                        </p:tav>
                                        <p:tav tm="100000">
                                          <p:val>
                                            <p:strVal val="#ppt_y"/>
                                          </p:val>
                                        </p:tav>
                                      </p:tavLst>
                                    </p:anim>
                                  </p:childTnLst>
                                </p:cTn>
                              </p:par>
                            </p:childTnLst>
                          </p:cTn>
                        </p:par>
                        <p:par>
                          <p:cTn id="36" fill="hold">
                            <p:stCondLst>
                              <p:cond delay="3500"/>
                            </p:stCondLst>
                            <p:childTnLst>
                              <p:par>
                                <p:cTn id="37" presetID="2" presetClass="entr" presetSubtype="12"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0-#ppt_w/2"/>
                                          </p:val>
                                        </p:tav>
                                        <p:tav tm="100000">
                                          <p:val>
                                            <p:strVal val="#ppt_x"/>
                                          </p:val>
                                        </p:tav>
                                      </p:tavLst>
                                    </p:anim>
                                    <p:anim calcmode="lin" valueType="num">
                                      <p:cBhvr additive="base">
                                        <p:cTn id="4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87" grpId="0" animBg="1"/>
      <p:bldP spid="90" grpId="0" animBg="1"/>
      <p:bldP spid="96" grpId="0" animBg="1"/>
      <p:bldP spid="13"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115"/>
          <p:cNvSpPr/>
          <p:nvPr/>
        </p:nvSpPr>
        <p:spPr>
          <a:xfrm>
            <a:off x="97014" y="3657600"/>
            <a:ext cx="8818386" cy="830997"/>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a:latin typeface="Times New Roman" pitchFamily="18" charset="0"/>
                <a:cs typeface="Times New Roman" pitchFamily="18" charset="0"/>
              </a:rPr>
              <a:t>Chính quyền p</a:t>
            </a:r>
            <a:r>
              <a:rPr lang="vi-VN" sz="2400">
                <a:latin typeface="Times New Roman" pitchFamily="18" charset="0"/>
                <a:cs typeface="Times New Roman" pitchFamily="18" charset="0"/>
              </a:rPr>
              <a:t>hối hợp với Công đoàn, Đoàn Thanh niên, tổ chức các hoạt động văn hóa, văn nghệ, thể dục</a:t>
            </a:r>
            <a:r>
              <a:rPr lang="en-US" sz="2400">
                <a:latin typeface="Times New Roman" pitchFamily="18" charset="0"/>
                <a:cs typeface="Times New Roman" pitchFamily="18" charset="0"/>
              </a:rPr>
              <a:t>.</a:t>
            </a:r>
            <a:endParaRPr lang="vi-VN" sz="2400">
              <a:latin typeface="Times New Roman" pitchFamily="18" charset="0"/>
              <a:cs typeface="Times New Roman" pitchFamily="18" charset="0"/>
            </a:endParaRPr>
          </a:p>
        </p:txBody>
      </p:sp>
      <p:sp>
        <p:nvSpPr>
          <p:cNvPr id="5123" name="Rectangle 2"/>
          <p:cNvSpPr>
            <a:spLocks noGrp="1" noChangeArrowheads="1"/>
          </p:cNvSpPr>
          <p:nvPr>
            <p:ph type="title"/>
          </p:nvPr>
        </p:nvSpPr>
        <p:spPr/>
        <p:txBody>
          <a:bodyPr/>
          <a:lstStyle/>
          <a:p>
            <a:pPr lvl="0"/>
            <a:r>
              <a:rPr lang="en-US" smtClean="0"/>
              <a:t>CHƯƠNG TRÌNH HÀNH ĐỘNG NĂM 2016</a:t>
            </a:r>
            <a:endParaRPr lang="vi-VN"/>
          </a:p>
        </p:txBody>
      </p:sp>
      <p:sp>
        <p:nvSpPr>
          <p:cNvPr id="3" name="Content Placeholder 2"/>
          <p:cNvSpPr>
            <a:spLocks noGrp="1"/>
          </p:cNvSpPr>
          <p:nvPr>
            <p:ph idx="1"/>
          </p:nvPr>
        </p:nvSpPr>
        <p:spPr/>
        <p:txBody>
          <a:bodyPr/>
          <a:lstStyle/>
          <a:p>
            <a:endParaRPr lang="en-US" dirty="0"/>
          </a:p>
        </p:txBody>
      </p:sp>
      <p:sp>
        <p:nvSpPr>
          <p:cNvPr id="2" name="Text Placeholder 1"/>
          <p:cNvSpPr>
            <a:spLocks noGrp="1"/>
          </p:cNvSpPr>
          <p:nvPr>
            <p:ph type="body" sz="quarter" idx="13"/>
          </p:nvPr>
        </p:nvSpPr>
        <p:spPr/>
        <p:txBody>
          <a:bodyPr/>
          <a:lstStyle/>
          <a:p>
            <a:pPr lvl="0"/>
            <a:r>
              <a:rPr lang="en-US"/>
              <a:t>Đầu tư cơ sở vật chất và các hoạt động khác</a:t>
            </a:r>
            <a:endParaRPr lang="vi-VN"/>
          </a:p>
        </p:txBody>
      </p:sp>
      <p:sp>
        <p:nvSpPr>
          <p:cNvPr id="87" name="Rectangle 86"/>
          <p:cNvSpPr/>
          <p:nvPr/>
        </p:nvSpPr>
        <p:spPr>
          <a:xfrm>
            <a:off x="97016" y="1238071"/>
            <a:ext cx="9046984" cy="461665"/>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dirty="0" err="1">
                <a:latin typeface="Times New Roman" pitchFamily="18" charset="0"/>
                <a:cs typeface="Times New Roman" pitchFamily="18" charset="0"/>
              </a:rPr>
              <a:t>Hoàn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hoạch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cơ</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sở</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chính</a:t>
            </a:r>
            <a:r>
              <a:rPr lang="en-US" sz="2400" dirty="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sp>
        <p:nvSpPr>
          <p:cNvPr id="90" name="Rectangle 89"/>
          <p:cNvSpPr/>
          <p:nvPr/>
        </p:nvSpPr>
        <p:spPr>
          <a:xfrm>
            <a:off x="97015" y="1931673"/>
            <a:ext cx="8818385" cy="461665"/>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a:latin typeface="Times New Roman" pitchFamily="18" charset="0"/>
                <a:cs typeface="Times New Roman" pitchFamily="18" charset="0"/>
              </a:rPr>
              <a:t>Tiếp tục triển khai dự án xây dựng phân hiệu tại huyện Củ Chi;</a:t>
            </a:r>
            <a:endParaRPr lang="vi-VN" sz="2400">
              <a:latin typeface="Times New Roman" pitchFamily="18" charset="0"/>
              <a:cs typeface="Times New Roman" pitchFamily="18" charset="0"/>
            </a:endParaRPr>
          </a:p>
        </p:txBody>
      </p:sp>
      <p:sp>
        <p:nvSpPr>
          <p:cNvPr id="96" name="Rectangle 95"/>
          <p:cNvSpPr/>
          <p:nvPr/>
        </p:nvSpPr>
        <p:spPr>
          <a:xfrm>
            <a:off x="97014" y="2598003"/>
            <a:ext cx="8665986" cy="830997"/>
          </a:xfrm>
          <a:prstGeom prst="rect">
            <a:avLst/>
          </a:prstGeom>
          <a:gradFill>
            <a:gsLst>
              <a:gs pos="0">
                <a:schemeClr val="bg2">
                  <a:lumMod val="50000"/>
                </a:schemeClr>
              </a:gs>
              <a:gs pos="100000">
                <a:schemeClr val="bg1"/>
              </a:gs>
            </a:gsLst>
            <a:lin ang="0" scaled="1"/>
          </a:gradFill>
        </p:spPr>
        <p:txBody>
          <a:bodyPr wrap="square">
            <a:spAutoFit/>
          </a:bodyPr>
          <a:lstStyle/>
          <a:p>
            <a:pPr lvl="0"/>
            <a:r>
              <a:rPr lang="en-US" sz="2400" dirty="0" err="1">
                <a:latin typeface="Times New Roman" pitchFamily="18" charset="0"/>
                <a:cs typeface="Times New Roman" pitchFamily="18" charset="0"/>
              </a:rPr>
              <a:t>Thành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cựu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Trọng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để</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ủng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a:t>
            </a:r>
            <a:endParaRPr lang="vi-VN" sz="2400" dirty="0">
              <a:latin typeface="Times New Roman" pitchFamily="18" charset="0"/>
              <a:cs typeface="Times New Roman" pitchFamily="18" charset="0"/>
            </a:endParaRPr>
          </a:p>
        </p:txBody>
      </p:sp>
      <p:grpSp>
        <p:nvGrpSpPr>
          <p:cNvPr id="79" name="Group 3"/>
          <p:cNvGrpSpPr>
            <a:grpSpLocks/>
          </p:cNvGrpSpPr>
          <p:nvPr/>
        </p:nvGrpSpPr>
        <p:grpSpPr bwMode="auto">
          <a:xfrm rot="722079">
            <a:off x="3419204" y="5049277"/>
            <a:ext cx="1486795" cy="1524593"/>
            <a:chOff x="3217" y="1371"/>
            <a:chExt cx="2106" cy="2106"/>
          </a:xfrm>
        </p:grpSpPr>
        <p:sp>
          <p:nvSpPr>
            <p:cNvPr id="81" name="AutoShape 4"/>
            <p:cNvSpPr>
              <a:spLocks noChangeArrowheads="1"/>
            </p:cNvSpPr>
            <p:nvPr/>
          </p:nvSpPr>
          <p:spPr bwMode="gray">
            <a:xfrm rot="-5545250">
              <a:off x="3217" y="1371"/>
              <a:ext cx="2106" cy="2106"/>
            </a:xfrm>
            <a:custGeom>
              <a:avLst/>
              <a:gdLst>
                <a:gd name="G0" fmla="+- 0 0 0"/>
                <a:gd name="G1" fmla="+- -3915913 0 0"/>
                <a:gd name="G2" fmla="+- 0 0 -3915913"/>
                <a:gd name="G3" fmla="+- 10800 0 0"/>
                <a:gd name="G4" fmla="+- 0 0 0"/>
                <a:gd name="T0" fmla="*/ 360 256 1"/>
                <a:gd name="T1" fmla="*/ 0 256 1"/>
                <a:gd name="G5" fmla="+- G2 T0 T1"/>
                <a:gd name="G6" fmla="?: G2 G2 G5"/>
                <a:gd name="G7" fmla="+- 0 0 G6"/>
                <a:gd name="G8" fmla="+- 7330 0 0"/>
                <a:gd name="G9" fmla="+- 0 0 -3915913"/>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915913"/>
                <a:gd name="G36" fmla="sin G34 -3915913"/>
                <a:gd name="G37" fmla="+/ -3915913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164 w 21600"/>
                <a:gd name="T5" fmla="*/ 5420 h 21600"/>
                <a:gd name="T6" fmla="*/ 15366 w 21600"/>
                <a:gd name="T7" fmla="*/ 2969 h 21600"/>
                <a:gd name="T8" fmla="*/ 17155 w 21600"/>
                <a:gd name="T9" fmla="*/ 7148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192"/>
                    <a:pt x="16744" y="5781"/>
                    <a:pt x="14492" y="4467"/>
                  </a:cubicBezTo>
                  <a:lnTo>
                    <a:pt x="16240" y="1470"/>
                  </a:lnTo>
                  <a:cubicBezTo>
                    <a:pt x="19559" y="3405"/>
                    <a:pt x="21599" y="6958"/>
                    <a:pt x="21600" y="10799"/>
                  </a:cubicBezTo>
                  <a:lnTo>
                    <a:pt x="21600" y="10800"/>
                  </a:lnTo>
                  <a:lnTo>
                    <a:pt x="24300" y="10800"/>
                  </a:lnTo>
                  <a:lnTo>
                    <a:pt x="19865" y="15235"/>
                  </a:lnTo>
                  <a:lnTo>
                    <a:pt x="15430" y="10800"/>
                  </a:lnTo>
                  <a:lnTo>
                    <a:pt x="18130" y="10800"/>
                  </a:lnTo>
                  <a:close/>
                </a:path>
              </a:pathLst>
            </a:custGeom>
            <a:gradFill rotWithShape="1">
              <a:gsLst>
                <a:gs pos="0">
                  <a:schemeClr val="accent1">
                    <a:gamma/>
                    <a:shade val="60392"/>
                    <a:invGamma/>
                  </a:schemeClr>
                </a:gs>
                <a:gs pos="50000">
                  <a:schemeClr val="accent1"/>
                </a:gs>
                <a:gs pos="100000">
                  <a:schemeClr val="accent1">
                    <a:gamma/>
                    <a:shade val="60392"/>
                    <a:invGamma/>
                  </a:schemeClr>
                </a:gs>
              </a:gsLst>
              <a:lin ang="2700000" scaled="1"/>
            </a:gradFill>
            <a:ln>
              <a:noFill/>
            </a:ln>
            <a:effectLst/>
            <a:scene3d>
              <a:camera prst="legacyPerspectiveBottomRight">
                <a:rot lat="20699999" lon="1500000" rev="0"/>
              </a:camera>
              <a:lightRig rig="legacyHarsh3" dir="b"/>
            </a:scene3d>
            <a:sp3d extrusionH="290500" prstMaterial="legacyMetal">
              <a:bevelT w="13500" h="13500" prst="angle"/>
              <a:bevelB w="13500" h="13500" prst="angle"/>
              <a:extrusionClr>
                <a:schemeClr val="accent1"/>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2" name="AutoShape 5"/>
            <p:cNvSpPr>
              <a:spLocks noChangeArrowheads="1"/>
            </p:cNvSpPr>
            <p:nvPr/>
          </p:nvSpPr>
          <p:spPr bwMode="gray">
            <a:xfrm rot="10800000">
              <a:off x="3217" y="1371"/>
              <a:ext cx="2106" cy="2106"/>
            </a:xfrm>
            <a:custGeom>
              <a:avLst/>
              <a:gdLst>
                <a:gd name="G0" fmla="+- 365983 0 0"/>
                <a:gd name="G1" fmla="+- -3923966 0 0"/>
                <a:gd name="G2" fmla="+- 365983 0 -3923966"/>
                <a:gd name="G3" fmla="+- 10800 0 0"/>
                <a:gd name="G4" fmla="+- 0 0 365983"/>
                <a:gd name="T0" fmla="*/ 360 256 1"/>
                <a:gd name="T1" fmla="*/ 0 256 1"/>
                <a:gd name="G5" fmla="+- G2 T0 T1"/>
                <a:gd name="G6" fmla="?: G2 G2 G5"/>
                <a:gd name="G7" fmla="+- 0 0 G6"/>
                <a:gd name="G8" fmla="+- 7367 0 0"/>
                <a:gd name="G9" fmla="+- 0 0 -3923966"/>
                <a:gd name="G10" fmla="+- 7367 0 2700"/>
                <a:gd name="G11" fmla="cos G10 365983"/>
                <a:gd name="G12" fmla="sin G10 365983"/>
                <a:gd name="G13" fmla="cos 13500 365983"/>
                <a:gd name="G14" fmla="sin 13500 365983"/>
                <a:gd name="G15" fmla="+- G11 10800 0"/>
                <a:gd name="G16" fmla="+- G12 10800 0"/>
                <a:gd name="G17" fmla="+- G13 10800 0"/>
                <a:gd name="G18" fmla="+- G14 10800 0"/>
                <a:gd name="G19" fmla="*/ 7367 1 2"/>
                <a:gd name="G20" fmla="+- G19 5400 0"/>
                <a:gd name="G21" fmla="cos G20 365983"/>
                <a:gd name="G22" fmla="sin G20 365983"/>
                <a:gd name="G23" fmla="+- G21 10800 0"/>
                <a:gd name="G24" fmla="+- G12 G23 G22"/>
                <a:gd name="G25" fmla="+- G22 G23 G11"/>
                <a:gd name="G26" fmla="cos 10800 365983"/>
                <a:gd name="G27" fmla="sin 10800 365983"/>
                <a:gd name="G28" fmla="cos 7367 365983"/>
                <a:gd name="G29" fmla="sin 7367 365983"/>
                <a:gd name="G30" fmla="+- G26 10800 0"/>
                <a:gd name="G31" fmla="+- G27 10800 0"/>
                <a:gd name="G32" fmla="+- G28 10800 0"/>
                <a:gd name="G33" fmla="+- G29 10800 0"/>
                <a:gd name="G34" fmla="+- G19 5400 0"/>
                <a:gd name="G35" fmla="cos G34 -3923966"/>
                <a:gd name="G36" fmla="sin G34 -3923966"/>
                <a:gd name="G37" fmla="+/ -3923966 365983 2"/>
                <a:gd name="T2" fmla="*/ 180 256 1"/>
                <a:gd name="T3" fmla="*/ 0 256 1"/>
                <a:gd name="G38" fmla="+- G37 T2 T3"/>
                <a:gd name="G39" fmla="?: G2 G37 G38"/>
                <a:gd name="G40" fmla="cos 10800 G39"/>
                <a:gd name="G41" fmla="sin 10800 G39"/>
                <a:gd name="G42" fmla="cos 7367 G39"/>
                <a:gd name="G43" fmla="sin 7367 G39"/>
                <a:gd name="G44" fmla="+- G40 10800 0"/>
                <a:gd name="G45" fmla="+- G41 10800 0"/>
                <a:gd name="G46" fmla="+- G42 10800 0"/>
                <a:gd name="G47" fmla="+- G43 10800 0"/>
                <a:gd name="G48" fmla="+- G35 10800 0"/>
                <a:gd name="G49" fmla="+- G36 10800 0"/>
                <a:gd name="T4" fmla="*/ 20410 w 21600"/>
                <a:gd name="T5" fmla="*/ 5872 h 21600"/>
                <a:gd name="T6" fmla="*/ 15359 w 21600"/>
                <a:gd name="T7" fmla="*/ 2942 h 21600"/>
                <a:gd name="T8" fmla="*/ 17355 w 21600"/>
                <a:gd name="T9" fmla="*/ 7438 h 21600"/>
                <a:gd name="T10" fmla="*/ 24235 w 21600"/>
                <a:gd name="T11" fmla="*/ 12113 h 21600"/>
                <a:gd name="T12" fmla="*/ 19411 w 21600"/>
                <a:gd name="T13" fmla="*/ 16079 h 21600"/>
                <a:gd name="T14" fmla="*/ 15444 w 21600"/>
                <a:gd name="T15" fmla="*/ 112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2" y="11516"/>
                  </a:moveTo>
                  <a:cubicBezTo>
                    <a:pt x="18155" y="11278"/>
                    <a:pt x="18167" y="11039"/>
                    <a:pt x="18167" y="10800"/>
                  </a:cubicBezTo>
                  <a:cubicBezTo>
                    <a:pt x="18167" y="8173"/>
                    <a:pt x="16768" y="5746"/>
                    <a:pt x="14497" y="4428"/>
                  </a:cubicBezTo>
                  <a:lnTo>
                    <a:pt x="16220" y="1458"/>
                  </a:lnTo>
                  <a:cubicBezTo>
                    <a:pt x="19550" y="3391"/>
                    <a:pt x="21600" y="6949"/>
                    <a:pt x="21600" y="10800"/>
                  </a:cubicBezTo>
                  <a:cubicBezTo>
                    <a:pt x="21600" y="11150"/>
                    <a:pt x="21582" y="11501"/>
                    <a:pt x="21548" y="11850"/>
                  </a:cubicBezTo>
                  <a:lnTo>
                    <a:pt x="24235" y="12113"/>
                  </a:lnTo>
                  <a:lnTo>
                    <a:pt x="19411" y="16079"/>
                  </a:lnTo>
                  <a:lnTo>
                    <a:pt x="15444" y="11254"/>
                  </a:lnTo>
                  <a:lnTo>
                    <a:pt x="18132" y="11516"/>
                  </a:lnTo>
                  <a:close/>
                </a:path>
              </a:pathLst>
            </a:custGeom>
            <a:gradFill rotWithShape="1">
              <a:gsLst>
                <a:gs pos="0">
                  <a:schemeClr val="folHlink">
                    <a:gamma/>
                    <a:shade val="60392"/>
                    <a:invGamma/>
                  </a:schemeClr>
                </a:gs>
                <a:gs pos="50000">
                  <a:schemeClr val="folHlink"/>
                </a:gs>
                <a:gs pos="100000">
                  <a:schemeClr val="fo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fo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3" name="AutoShape 6"/>
            <p:cNvSpPr>
              <a:spLocks noChangeArrowheads="1"/>
            </p:cNvSpPr>
            <p:nvPr/>
          </p:nvSpPr>
          <p:spPr bwMode="gray">
            <a:xfrm rot="5400000">
              <a:off x="3217" y="1371"/>
              <a:ext cx="2106" cy="2106"/>
            </a:xfrm>
            <a:custGeom>
              <a:avLst/>
              <a:gdLst>
                <a:gd name="G0" fmla="+- 0 0 0"/>
                <a:gd name="G1" fmla="+- -3863678 0 0"/>
                <a:gd name="G2" fmla="+- 0 0 -3863678"/>
                <a:gd name="G3" fmla="+- 10800 0 0"/>
                <a:gd name="G4" fmla="+- 0 0 0"/>
                <a:gd name="T0" fmla="*/ 360 256 1"/>
                <a:gd name="T1" fmla="*/ 0 256 1"/>
                <a:gd name="G5" fmla="+- G2 T0 T1"/>
                <a:gd name="G6" fmla="?: G2 G2 G5"/>
                <a:gd name="G7" fmla="+- 0 0 G6"/>
                <a:gd name="G8" fmla="+- 7330 0 0"/>
                <a:gd name="G9" fmla="+- 0 0 -3863678"/>
                <a:gd name="G10" fmla="+- 7330 0 2700"/>
                <a:gd name="G11" fmla="cos G10 0"/>
                <a:gd name="G12" fmla="sin G10 0"/>
                <a:gd name="G13" fmla="cos 13500 0"/>
                <a:gd name="G14" fmla="sin 13500 0"/>
                <a:gd name="G15" fmla="+- G11 10800 0"/>
                <a:gd name="G16" fmla="+- G12 10800 0"/>
                <a:gd name="G17" fmla="+- G13 10800 0"/>
                <a:gd name="G18" fmla="+- G14 10800 0"/>
                <a:gd name="G19" fmla="*/ 7330 1 2"/>
                <a:gd name="G20" fmla="+- G19 5400 0"/>
                <a:gd name="G21" fmla="cos G20 0"/>
                <a:gd name="G22" fmla="sin G20 0"/>
                <a:gd name="G23" fmla="+- G21 10800 0"/>
                <a:gd name="G24" fmla="+- G12 G23 G22"/>
                <a:gd name="G25" fmla="+- G22 G23 G11"/>
                <a:gd name="G26" fmla="cos 10800 0"/>
                <a:gd name="G27" fmla="sin 10800 0"/>
                <a:gd name="G28" fmla="cos 7330 0"/>
                <a:gd name="G29" fmla="sin 7330 0"/>
                <a:gd name="G30" fmla="+- G26 10800 0"/>
                <a:gd name="G31" fmla="+- G27 10800 0"/>
                <a:gd name="G32" fmla="+- G28 10800 0"/>
                <a:gd name="G33" fmla="+- G29 10800 0"/>
                <a:gd name="G34" fmla="+- G19 5400 0"/>
                <a:gd name="G35" fmla="cos G34 -3863678"/>
                <a:gd name="G36" fmla="sin G34 -3863678"/>
                <a:gd name="G37" fmla="+/ -3863678 0 2"/>
                <a:gd name="T2" fmla="*/ 180 256 1"/>
                <a:gd name="T3" fmla="*/ 0 256 1"/>
                <a:gd name="G38" fmla="+- G37 T2 T3"/>
                <a:gd name="G39" fmla="?: G2 G37 G38"/>
                <a:gd name="G40" fmla="cos 10800 G39"/>
                <a:gd name="G41" fmla="sin 10800 G39"/>
                <a:gd name="G42" fmla="cos 7330 G39"/>
                <a:gd name="G43" fmla="sin 7330 G39"/>
                <a:gd name="G44" fmla="+- G40 10800 0"/>
                <a:gd name="G45" fmla="+- G41 10800 0"/>
                <a:gd name="G46" fmla="+- G42 10800 0"/>
                <a:gd name="G47" fmla="+- G43 10800 0"/>
                <a:gd name="G48" fmla="+- G35 10800 0"/>
                <a:gd name="G49" fmla="+- G36 10800 0"/>
                <a:gd name="T4" fmla="*/ 20201 w 21600"/>
                <a:gd name="T5" fmla="*/ 5485 h 21600"/>
                <a:gd name="T6" fmla="*/ 15474 w 21600"/>
                <a:gd name="T7" fmla="*/ 3033 h 21600"/>
                <a:gd name="T8" fmla="*/ 17181 w 21600"/>
                <a:gd name="T9" fmla="*/ 7193 h 21600"/>
                <a:gd name="T10" fmla="*/ 24300 w 21600"/>
                <a:gd name="T11" fmla="*/ 10800 h 21600"/>
                <a:gd name="T12" fmla="*/ 19865 w 21600"/>
                <a:gd name="T13" fmla="*/ 15235 h 21600"/>
                <a:gd name="T14" fmla="*/ 1543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130" y="10800"/>
                  </a:moveTo>
                  <a:cubicBezTo>
                    <a:pt x="18130" y="8228"/>
                    <a:pt x="16782" y="5845"/>
                    <a:pt x="14580" y="4519"/>
                  </a:cubicBezTo>
                  <a:lnTo>
                    <a:pt x="16369" y="1546"/>
                  </a:lnTo>
                  <a:cubicBezTo>
                    <a:pt x="19615" y="3500"/>
                    <a:pt x="21599" y="7011"/>
                    <a:pt x="21600" y="10799"/>
                  </a:cubicBezTo>
                  <a:lnTo>
                    <a:pt x="21600" y="10800"/>
                  </a:lnTo>
                  <a:lnTo>
                    <a:pt x="24300" y="10800"/>
                  </a:lnTo>
                  <a:lnTo>
                    <a:pt x="19865" y="15235"/>
                  </a:lnTo>
                  <a:lnTo>
                    <a:pt x="15430" y="10800"/>
                  </a:lnTo>
                  <a:lnTo>
                    <a:pt x="18130" y="10800"/>
                  </a:lnTo>
                  <a:close/>
                </a:path>
              </a:pathLst>
            </a:custGeom>
            <a:gradFill rotWithShape="1">
              <a:gsLst>
                <a:gs pos="0">
                  <a:schemeClr val="hlink">
                    <a:gamma/>
                    <a:shade val="60392"/>
                    <a:invGamma/>
                  </a:schemeClr>
                </a:gs>
                <a:gs pos="50000">
                  <a:schemeClr val="hlink"/>
                </a:gs>
                <a:gs pos="100000">
                  <a:schemeClr val="hlink">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hlink"/>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sp>
          <p:nvSpPr>
            <p:cNvPr id="84" name="AutoShape 7"/>
            <p:cNvSpPr>
              <a:spLocks noChangeArrowheads="1"/>
            </p:cNvSpPr>
            <p:nvPr/>
          </p:nvSpPr>
          <p:spPr bwMode="gray">
            <a:xfrm>
              <a:off x="3217" y="1371"/>
              <a:ext cx="2106" cy="2106"/>
            </a:xfrm>
            <a:custGeom>
              <a:avLst/>
              <a:gdLst>
                <a:gd name="G0" fmla="+- -68763 0 0"/>
                <a:gd name="G1" fmla="+- -3981460 0 0"/>
                <a:gd name="G2" fmla="+- -68763 0 -3981460"/>
                <a:gd name="G3" fmla="+- 10800 0 0"/>
                <a:gd name="G4" fmla="+- 0 0 -68763"/>
                <a:gd name="T0" fmla="*/ 360 256 1"/>
                <a:gd name="T1" fmla="*/ 0 256 1"/>
                <a:gd name="G5" fmla="+- G2 T0 T1"/>
                <a:gd name="G6" fmla="?: G2 G2 G5"/>
                <a:gd name="G7" fmla="+- 0 0 G6"/>
                <a:gd name="G8" fmla="+- 7263 0 0"/>
                <a:gd name="G9" fmla="+- 0 0 -3981460"/>
                <a:gd name="G10" fmla="+- 7263 0 2700"/>
                <a:gd name="G11" fmla="cos G10 -68763"/>
                <a:gd name="G12" fmla="sin G10 -68763"/>
                <a:gd name="G13" fmla="cos 13500 -68763"/>
                <a:gd name="G14" fmla="sin 13500 -68763"/>
                <a:gd name="G15" fmla="+- G11 10800 0"/>
                <a:gd name="G16" fmla="+- G12 10800 0"/>
                <a:gd name="G17" fmla="+- G13 10800 0"/>
                <a:gd name="G18" fmla="+- G14 10800 0"/>
                <a:gd name="G19" fmla="*/ 7263 1 2"/>
                <a:gd name="G20" fmla="+- G19 5400 0"/>
                <a:gd name="G21" fmla="cos G20 -68763"/>
                <a:gd name="G22" fmla="sin G20 -68763"/>
                <a:gd name="G23" fmla="+- G21 10800 0"/>
                <a:gd name="G24" fmla="+- G12 G23 G22"/>
                <a:gd name="G25" fmla="+- G22 G23 G11"/>
                <a:gd name="G26" fmla="cos 10800 -68763"/>
                <a:gd name="G27" fmla="sin 10800 -68763"/>
                <a:gd name="G28" fmla="cos 7263 -68763"/>
                <a:gd name="G29" fmla="sin 7263 -68763"/>
                <a:gd name="G30" fmla="+- G26 10800 0"/>
                <a:gd name="G31" fmla="+- G27 10800 0"/>
                <a:gd name="G32" fmla="+- G28 10800 0"/>
                <a:gd name="G33" fmla="+- G29 10800 0"/>
                <a:gd name="G34" fmla="+- G19 5400 0"/>
                <a:gd name="G35" fmla="cos G34 -3981460"/>
                <a:gd name="G36" fmla="sin G34 -3981460"/>
                <a:gd name="G37" fmla="+/ -3981460 -68763 2"/>
                <a:gd name="T2" fmla="*/ 180 256 1"/>
                <a:gd name="T3" fmla="*/ 0 256 1"/>
                <a:gd name="G38" fmla="+- G37 T2 T3"/>
                <a:gd name="G39" fmla="?: G2 G37 G38"/>
                <a:gd name="G40" fmla="cos 10800 G39"/>
                <a:gd name="G41" fmla="sin 10800 G39"/>
                <a:gd name="G42" fmla="cos 7263 G39"/>
                <a:gd name="G43" fmla="sin 7263 G39"/>
                <a:gd name="G44" fmla="+- G40 10800 0"/>
                <a:gd name="G45" fmla="+- G41 10800 0"/>
                <a:gd name="G46" fmla="+- G42 10800 0"/>
                <a:gd name="G47" fmla="+- G43 10800 0"/>
                <a:gd name="G48" fmla="+- G35 10800 0"/>
                <a:gd name="G49" fmla="+- G36 10800 0"/>
                <a:gd name="T4" fmla="*/ 20067 w 21600"/>
                <a:gd name="T5" fmla="*/ 5253 h 21600"/>
                <a:gd name="T6" fmla="*/ 15212 w 21600"/>
                <a:gd name="T7" fmla="*/ 2919 h 21600"/>
                <a:gd name="T8" fmla="*/ 17032 w 21600"/>
                <a:gd name="T9" fmla="*/ 7070 h 21600"/>
                <a:gd name="T10" fmla="*/ 24297 w 21600"/>
                <a:gd name="T11" fmla="*/ 10552 h 21600"/>
                <a:gd name="T12" fmla="*/ 19912 w 21600"/>
                <a:gd name="T13" fmla="*/ 15102 h 21600"/>
                <a:gd name="T14" fmla="*/ 15362 w 21600"/>
                <a:gd name="T15" fmla="*/ 10716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61" y="10667"/>
                  </a:moveTo>
                  <a:cubicBezTo>
                    <a:pt x="18014" y="8086"/>
                    <a:pt x="16600" y="5724"/>
                    <a:pt x="14348" y="4462"/>
                  </a:cubicBezTo>
                  <a:lnTo>
                    <a:pt x="16076" y="1376"/>
                  </a:lnTo>
                  <a:cubicBezTo>
                    <a:pt x="19425" y="3252"/>
                    <a:pt x="21527" y="6764"/>
                    <a:pt x="21598" y="10602"/>
                  </a:cubicBezTo>
                  <a:lnTo>
                    <a:pt x="24297" y="10552"/>
                  </a:lnTo>
                  <a:lnTo>
                    <a:pt x="19912" y="15102"/>
                  </a:lnTo>
                  <a:lnTo>
                    <a:pt x="15362" y="10716"/>
                  </a:lnTo>
                  <a:lnTo>
                    <a:pt x="18061" y="10667"/>
                  </a:lnTo>
                  <a:close/>
                </a:path>
              </a:pathLst>
            </a:custGeom>
            <a:gradFill rotWithShape="1">
              <a:gsLst>
                <a:gs pos="0">
                  <a:schemeClr val="accent2">
                    <a:gamma/>
                    <a:shade val="60392"/>
                    <a:invGamma/>
                  </a:schemeClr>
                </a:gs>
                <a:gs pos="50000">
                  <a:schemeClr val="accent2"/>
                </a:gs>
                <a:gs pos="100000">
                  <a:schemeClr val="accent2">
                    <a:gamma/>
                    <a:shade val="60392"/>
                    <a:invGamma/>
                  </a:schemeClr>
                </a:gs>
              </a:gsLst>
              <a:lin ang="2700000" scaled="1"/>
            </a:gradFill>
            <a:ln>
              <a:noFill/>
            </a:ln>
            <a:effectLst/>
            <a:scene3d>
              <a:camera prst="legacyPerspectiveBottomRight">
                <a:rot lat="20999999" lon="1500000" rev="0"/>
              </a:camera>
              <a:lightRig rig="legacyHarsh3" dir="b"/>
            </a:scene3d>
            <a:sp3d extrusionH="290500" prstMaterial="legacyMetal">
              <a:bevelT w="13500" h="13500" prst="angle"/>
              <a:bevelB w="13500" h="13500" prst="angle"/>
              <a:extrusionClr>
                <a:schemeClr val="accent2"/>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defRPr/>
              </a:pPr>
              <a:endParaRPr lang="en-US"/>
            </a:p>
          </p:txBody>
        </p:sp>
      </p:grpSp>
    </p:spTree>
    <p:extLst>
      <p:ext uri="{BB962C8B-B14F-4D97-AF65-F5344CB8AC3E}">
        <p14:creationId xmlns:p14="http://schemas.microsoft.com/office/powerpoint/2010/main" val="4256415646"/>
      </p:ext>
    </p:extLst>
  </p:cSld>
  <p:clrMapOvr>
    <a:masterClrMapping/>
  </p:clrMapOvr>
  <mc:AlternateContent xmlns:mc="http://schemas.openxmlformats.org/markup-compatibility/2006" xmlns:p14="http://schemas.microsoft.com/office/powerpoint/2010/main">
    <mc:Choice Requires="p14">
      <p:transition spd="slow" p14:dur="900">
        <p14:flythrough hasBounce="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additive="base">
                                        <p:cTn id="7" dur="500" fill="hold"/>
                                        <p:tgtEl>
                                          <p:spTgt spid="87"/>
                                        </p:tgtEl>
                                        <p:attrNameLst>
                                          <p:attrName>ppt_x</p:attrName>
                                        </p:attrNameLst>
                                      </p:cBhvr>
                                      <p:tavLst>
                                        <p:tav tm="0">
                                          <p:val>
                                            <p:strVal val="0-#ppt_w/2"/>
                                          </p:val>
                                        </p:tav>
                                        <p:tav tm="100000">
                                          <p:val>
                                            <p:strVal val="#ppt_x"/>
                                          </p:val>
                                        </p:tav>
                                      </p:tavLst>
                                    </p:anim>
                                    <p:anim calcmode="lin" valueType="num">
                                      <p:cBhvr additive="base">
                                        <p:cTn id="8" dur="500" fill="hold"/>
                                        <p:tgtEl>
                                          <p:spTgt spid="8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additive="base">
                                        <p:cTn id="12" dur="500" fill="hold"/>
                                        <p:tgtEl>
                                          <p:spTgt spid="90"/>
                                        </p:tgtEl>
                                        <p:attrNameLst>
                                          <p:attrName>ppt_x</p:attrName>
                                        </p:attrNameLst>
                                      </p:cBhvr>
                                      <p:tavLst>
                                        <p:tav tm="0">
                                          <p:val>
                                            <p:strVal val="0-#ppt_w/2"/>
                                          </p:val>
                                        </p:tav>
                                        <p:tav tm="100000">
                                          <p:val>
                                            <p:strVal val="#ppt_x"/>
                                          </p:val>
                                        </p:tav>
                                      </p:tavLst>
                                    </p:anim>
                                    <p:anim calcmode="lin" valueType="num">
                                      <p:cBhvr additive="base">
                                        <p:cTn id="13" dur="500" fill="hold"/>
                                        <p:tgtEl>
                                          <p:spTgt spid="9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12" fill="hold" grpId="0" nodeType="afterEffect">
                                  <p:stCondLst>
                                    <p:cond delay="0"/>
                                  </p:stCondLst>
                                  <p:childTnLst>
                                    <p:set>
                                      <p:cBhvr>
                                        <p:cTn id="16" dur="1" fill="hold">
                                          <p:stCondLst>
                                            <p:cond delay="0"/>
                                          </p:stCondLst>
                                        </p:cTn>
                                        <p:tgtEl>
                                          <p:spTgt spid="96"/>
                                        </p:tgtEl>
                                        <p:attrNameLst>
                                          <p:attrName>style.visibility</p:attrName>
                                        </p:attrNameLst>
                                      </p:cBhvr>
                                      <p:to>
                                        <p:strVal val="visible"/>
                                      </p:to>
                                    </p:set>
                                    <p:anim calcmode="lin" valueType="num">
                                      <p:cBhvr additive="base">
                                        <p:cTn id="17" dur="500" fill="hold"/>
                                        <p:tgtEl>
                                          <p:spTgt spid="96"/>
                                        </p:tgtEl>
                                        <p:attrNameLst>
                                          <p:attrName>ppt_x</p:attrName>
                                        </p:attrNameLst>
                                      </p:cBhvr>
                                      <p:tavLst>
                                        <p:tav tm="0">
                                          <p:val>
                                            <p:strVal val="0-#ppt_w/2"/>
                                          </p:val>
                                        </p:tav>
                                        <p:tav tm="100000">
                                          <p:val>
                                            <p:strVal val="#ppt_x"/>
                                          </p:val>
                                        </p:tav>
                                      </p:tavLst>
                                    </p:anim>
                                    <p:anim calcmode="lin" valueType="num">
                                      <p:cBhvr additive="base">
                                        <p:cTn id="18" dur="500" fill="hold"/>
                                        <p:tgtEl>
                                          <p:spTgt spid="9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grpId="0" nodeType="afterEffect">
                                  <p:stCondLst>
                                    <p:cond delay="0"/>
                                  </p:stCondLst>
                                  <p:childTnLst>
                                    <p:set>
                                      <p:cBhvr>
                                        <p:cTn id="21" dur="1" fill="hold">
                                          <p:stCondLst>
                                            <p:cond delay="0"/>
                                          </p:stCondLst>
                                        </p:cTn>
                                        <p:tgtEl>
                                          <p:spTgt spid="116"/>
                                        </p:tgtEl>
                                        <p:attrNameLst>
                                          <p:attrName>style.visibility</p:attrName>
                                        </p:attrNameLst>
                                      </p:cBhvr>
                                      <p:to>
                                        <p:strVal val="visible"/>
                                      </p:to>
                                    </p:set>
                                    <p:anim calcmode="lin" valueType="num">
                                      <p:cBhvr additive="base">
                                        <p:cTn id="22" dur="500" fill="hold"/>
                                        <p:tgtEl>
                                          <p:spTgt spid="116"/>
                                        </p:tgtEl>
                                        <p:attrNameLst>
                                          <p:attrName>ppt_x</p:attrName>
                                        </p:attrNameLst>
                                      </p:cBhvr>
                                      <p:tavLst>
                                        <p:tav tm="0">
                                          <p:val>
                                            <p:strVal val="0-#ppt_w/2"/>
                                          </p:val>
                                        </p:tav>
                                        <p:tav tm="100000">
                                          <p:val>
                                            <p:strVal val="#ppt_x"/>
                                          </p:val>
                                        </p:tav>
                                      </p:tavLst>
                                    </p:anim>
                                    <p:anim calcmode="lin" valueType="num">
                                      <p:cBhvr additive="base">
                                        <p:cTn id="23" dur="500" fill="hold"/>
                                        <p:tgtEl>
                                          <p:spTgt spid="11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31" presetClass="entr" presetSubtype="0" fill="hold"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1000" fill="hold"/>
                                        <p:tgtEl>
                                          <p:spTgt spid="79"/>
                                        </p:tgtEl>
                                        <p:attrNameLst>
                                          <p:attrName>ppt_w</p:attrName>
                                        </p:attrNameLst>
                                      </p:cBhvr>
                                      <p:tavLst>
                                        <p:tav tm="0">
                                          <p:val>
                                            <p:fltVal val="0"/>
                                          </p:val>
                                        </p:tav>
                                        <p:tav tm="100000">
                                          <p:val>
                                            <p:strVal val="#ppt_w"/>
                                          </p:val>
                                        </p:tav>
                                      </p:tavLst>
                                    </p:anim>
                                    <p:anim calcmode="lin" valueType="num">
                                      <p:cBhvr>
                                        <p:cTn id="28" dur="1000" fill="hold"/>
                                        <p:tgtEl>
                                          <p:spTgt spid="79"/>
                                        </p:tgtEl>
                                        <p:attrNameLst>
                                          <p:attrName>ppt_h</p:attrName>
                                        </p:attrNameLst>
                                      </p:cBhvr>
                                      <p:tavLst>
                                        <p:tav tm="0">
                                          <p:val>
                                            <p:fltVal val="0"/>
                                          </p:val>
                                        </p:tav>
                                        <p:tav tm="100000">
                                          <p:val>
                                            <p:strVal val="#ppt_h"/>
                                          </p:val>
                                        </p:tav>
                                      </p:tavLst>
                                    </p:anim>
                                    <p:anim calcmode="lin" valueType="num">
                                      <p:cBhvr>
                                        <p:cTn id="29" dur="1000" fill="hold"/>
                                        <p:tgtEl>
                                          <p:spTgt spid="79"/>
                                        </p:tgtEl>
                                        <p:attrNameLst>
                                          <p:attrName>style.rotation</p:attrName>
                                        </p:attrNameLst>
                                      </p:cBhvr>
                                      <p:tavLst>
                                        <p:tav tm="0">
                                          <p:val>
                                            <p:fltVal val="90"/>
                                          </p:val>
                                        </p:tav>
                                        <p:tav tm="100000">
                                          <p:val>
                                            <p:fltVal val="0"/>
                                          </p:val>
                                        </p:tav>
                                      </p:tavLst>
                                    </p:anim>
                                    <p:animEffect transition="in" filter="fade">
                                      <p:cBhvr>
                                        <p:cTn id="30" dur="10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animBg="1"/>
      <p:bldP spid="87" grpId="0" animBg="1"/>
      <p:bldP spid="90" grpId="0" animBg="1"/>
      <p:bldP spid="9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ctrTitle"/>
          </p:nvPr>
        </p:nvSpPr>
        <p:spPr>
          <a:xfrm>
            <a:off x="4267200" y="1295400"/>
            <a:ext cx="4953000" cy="5562600"/>
          </a:xfrm>
          <a:effectLst/>
          <a:extLst>
            <a:ext uri="{AF507438-7753-43E0-B8FC-AC1667EBCBE1}">
              <a14:hiddenEffects xmlns:a14="http://schemas.microsoft.com/office/drawing/2010/main">
                <a:effectLst>
                  <a:outerShdw dist="28398" dir="3806097" algn="ctr" rotWithShape="0">
                    <a:schemeClr val="bg2"/>
                  </a:outerShdw>
                </a:effectLst>
              </a14:hiddenEffects>
            </a:ext>
          </a:extLst>
        </p:spPr>
        <p:txBody>
          <a:bodyPr/>
          <a:lstStyle/>
          <a:p>
            <a:r>
              <a:rPr lang="en-US" sz="3200" smtClean="0">
                <a:solidFill>
                  <a:srgbClr val="C00000"/>
                </a:solidFill>
              </a:rPr>
              <a:t>CHÂN THÀNH CẢM ƠN VÀ CHÚC QUÝ THẦY CÔ NHIỀU SỨC KHỎE, HẠNH PHÚC VÀ </a:t>
            </a:r>
            <a:br>
              <a:rPr lang="en-US" sz="3200" smtClean="0">
                <a:solidFill>
                  <a:srgbClr val="C00000"/>
                </a:solidFill>
              </a:rPr>
            </a:br>
            <a:r>
              <a:rPr lang="en-US" sz="3200" smtClean="0">
                <a:solidFill>
                  <a:srgbClr val="C00000"/>
                </a:solidFill>
              </a:rPr>
              <a:t>THÀNH ĐẠT</a:t>
            </a:r>
            <a:endParaRPr lang="en-US" sz="5400" smtClean="0">
              <a:solidFill>
                <a:srgbClr val="C00000"/>
              </a:solidFill>
            </a:endParaRPr>
          </a:p>
        </p:txBody>
      </p:sp>
      <p:sp>
        <p:nvSpPr>
          <p:cNvPr id="2" name="TextBox 1"/>
          <p:cNvSpPr txBox="1"/>
          <p:nvPr/>
        </p:nvSpPr>
        <p:spPr>
          <a:xfrm>
            <a:off x="838200" y="228600"/>
            <a:ext cx="8686800" cy="461665"/>
          </a:xfrm>
          <a:prstGeom prst="rect">
            <a:avLst/>
          </a:prstGeom>
          <a:noFill/>
        </p:spPr>
        <p:txBody>
          <a:bodyPr wrap="square" rtlCol="0">
            <a:spAutoFit/>
          </a:bodyPr>
          <a:lstStyle/>
          <a:p>
            <a:r>
              <a:rPr lang="vi-VN" sz="2400" b="1">
                <a:solidFill>
                  <a:schemeClr val="bg1"/>
                </a:solidFill>
              </a:rPr>
              <a:t>TRƯỜNG </a:t>
            </a:r>
            <a:r>
              <a:rPr lang="en-US" sz="2400" b="1">
                <a:solidFill>
                  <a:schemeClr val="bg1"/>
                </a:solidFill>
              </a:rPr>
              <a:t>CAO ĐẲNG KỸ THUẬT LÝ TỰ TRỌNG </a:t>
            </a:r>
            <a:r>
              <a:rPr lang="en-US" sz="2400" b="1" smtClean="0">
                <a:solidFill>
                  <a:schemeClr val="bg1"/>
                </a:solidFill>
              </a:rPr>
              <a:t>TP.HCM</a:t>
            </a:r>
            <a:endParaRPr lang="vi-VN" sz="2400">
              <a:solidFill>
                <a:schemeClr val="bg1"/>
              </a:solidFill>
            </a:endParaRPr>
          </a:p>
        </p:txBody>
      </p:sp>
    </p:spTree>
    <p:extLst>
      <p:ext uri="{BB962C8B-B14F-4D97-AF65-F5344CB8AC3E}">
        <p14:creationId xmlns:p14="http://schemas.microsoft.com/office/powerpoint/2010/main" val="3121219447"/>
      </p:ext>
    </p:extLst>
  </p:cSld>
  <p:clrMapOvr>
    <a:masterClrMapping/>
  </p:clrMapOvr>
  <mc:AlternateContent xmlns:mc="http://schemas.openxmlformats.org/markup-compatibility/2006" xmlns:p14="http://schemas.microsoft.com/office/powerpoint/2010/main">
    <mc:Choice Requires="p14">
      <p:transition spd="slow" p14:dur="1400">
        <p14:door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075"/>
                                        </p:tgtEl>
                                        <p:attrNameLst>
                                          <p:attrName>style.visibility</p:attrName>
                                        </p:attrNameLst>
                                      </p:cBhvr>
                                      <p:to>
                                        <p:strVal val="visible"/>
                                      </p:to>
                                    </p:set>
                                    <p:anim calcmode="lin" valueType="num">
                                      <p:cBhvr>
                                        <p:cTn id="7" dur="500" fill="hold"/>
                                        <p:tgtEl>
                                          <p:spTgt spid="3075"/>
                                        </p:tgtEl>
                                        <p:attrNameLst>
                                          <p:attrName>ppt_w</p:attrName>
                                        </p:attrNameLst>
                                      </p:cBhvr>
                                      <p:tavLst>
                                        <p:tav tm="0">
                                          <p:val>
                                            <p:fltVal val="0"/>
                                          </p:val>
                                        </p:tav>
                                        <p:tav tm="100000">
                                          <p:val>
                                            <p:strVal val="#ppt_w"/>
                                          </p:val>
                                        </p:tav>
                                      </p:tavLst>
                                    </p:anim>
                                    <p:anim calcmode="lin" valueType="num">
                                      <p:cBhvr>
                                        <p:cTn id="8" dur="500" fill="hold"/>
                                        <p:tgtEl>
                                          <p:spTgt spid="3075"/>
                                        </p:tgtEl>
                                        <p:attrNameLst>
                                          <p:attrName>ppt_h</p:attrName>
                                        </p:attrNameLst>
                                      </p:cBhvr>
                                      <p:tavLst>
                                        <p:tav tm="0">
                                          <p:val>
                                            <p:fltVal val="0"/>
                                          </p:val>
                                        </p:tav>
                                        <p:tav tm="100000">
                                          <p:val>
                                            <p:strVal val="#ppt_h"/>
                                          </p:val>
                                        </p:tav>
                                      </p:tavLst>
                                    </p:anim>
                                    <p:animEffect transition="in" filter="fade">
                                      <p:cBhvr>
                                        <p:cTn id="9" dur="500"/>
                                        <p:tgtEl>
                                          <p:spTgt spid="3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p:bldLst>
  </p:timing>
</p:sld>
</file>

<file path=ppt/theme/theme1.xml><?xml version="1.0" encoding="utf-8"?>
<a:theme xmlns:a="http://schemas.openxmlformats.org/drawingml/2006/main" name="441TGp_education_light_ani">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30311D"/>
        </a:dk1>
        <a:lt1>
          <a:srgbClr val="FFFFFF"/>
        </a:lt1>
        <a:dk2>
          <a:srgbClr val="006666"/>
        </a:dk2>
        <a:lt2>
          <a:srgbClr val="C0C0C0"/>
        </a:lt2>
        <a:accent1>
          <a:srgbClr val="B6C947"/>
        </a:accent1>
        <a:accent2>
          <a:srgbClr val="4C94D0"/>
        </a:accent2>
        <a:accent3>
          <a:srgbClr val="FFFFFF"/>
        </a:accent3>
        <a:accent4>
          <a:srgbClr val="272817"/>
        </a:accent4>
        <a:accent5>
          <a:srgbClr val="D7E1B1"/>
        </a:accent5>
        <a:accent6>
          <a:srgbClr val="4486BC"/>
        </a:accent6>
        <a:hlink>
          <a:srgbClr val="FB901B"/>
        </a:hlink>
        <a:folHlink>
          <a:srgbClr val="546196"/>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6666"/>
        </a:dk2>
        <a:lt2>
          <a:srgbClr val="C0C0C0"/>
        </a:lt2>
        <a:accent1>
          <a:srgbClr val="2888D8"/>
        </a:accent1>
        <a:accent2>
          <a:srgbClr val="EC7F12"/>
        </a:accent2>
        <a:accent3>
          <a:srgbClr val="FFFFFF"/>
        </a:accent3>
        <a:accent4>
          <a:srgbClr val="000000"/>
        </a:accent4>
        <a:accent5>
          <a:srgbClr val="ACC3E9"/>
        </a:accent5>
        <a:accent6>
          <a:srgbClr val="D6720F"/>
        </a:accent6>
        <a:hlink>
          <a:srgbClr val="1EA0AE"/>
        </a:hlink>
        <a:folHlink>
          <a:srgbClr val="6172C7"/>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193583"/>
        </a:dk2>
        <a:lt2>
          <a:srgbClr val="C0C0C0"/>
        </a:lt2>
        <a:accent1>
          <a:srgbClr val="6599C9"/>
        </a:accent1>
        <a:accent2>
          <a:srgbClr val="E3C46B"/>
        </a:accent2>
        <a:accent3>
          <a:srgbClr val="FFFFFF"/>
        </a:accent3>
        <a:accent4>
          <a:srgbClr val="000000"/>
        </a:accent4>
        <a:accent5>
          <a:srgbClr val="B8CAE1"/>
        </a:accent5>
        <a:accent6>
          <a:srgbClr val="CEB160"/>
        </a:accent6>
        <a:hlink>
          <a:srgbClr val="8BB503"/>
        </a:hlink>
        <a:folHlink>
          <a:srgbClr val="8C619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441TGp_education_light_ani</Template>
  <TotalTime>768</TotalTime>
  <Words>3108</Words>
  <Application>Microsoft Office PowerPoint</Application>
  <PresentationFormat>On-screen Show (4:3)</PresentationFormat>
  <Paragraphs>146</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441TGp_education_light_ani</vt:lpstr>
      <vt:lpstr>KẾT QUẢ ĐẠT ĐƯỢC TRONG NĂM 2015  VÀ CHƯƠNG TRÌNH HÀNH ĐỘNG TRONG NĂM 2016</vt:lpstr>
      <vt:lpstr>KẾT QUẢ ĐẠT ĐƯỢC TRONG NĂM 2015</vt:lpstr>
      <vt:lpstr>KẾT QUẢ ĐẠT ĐƯỢC TRONG NĂM 2015</vt:lpstr>
      <vt:lpstr>KẾT QUẢ ĐẠT ĐƯỢC TRONG NĂM 2015</vt:lpstr>
      <vt:lpstr>KẾT QUẢ ĐẠT ĐƯỢC TRONG NĂM 2015</vt:lpstr>
      <vt:lpstr>KẾT QUẢ ĐẠT ĐƯỢC TRONG NĂM 2015</vt:lpstr>
      <vt:lpstr>KẾT QUẢ ĐẠT ĐƯỢC TRONG NĂM 2015</vt:lpstr>
      <vt:lpstr>KẾT QUẢ ĐẠT ĐƯỢC TRONG NĂM 2015</vt:lpstr>
      <vt:lpstr>KẾT QUẢ ĐẠT ĐƯỢC TRONG NĂM 2015</vt:lpstr>
      <vt:lpstr>KẾT QUẢ ĐẠT ĐƯỢC TRONG NĂM 2015</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CHƯƠNG TRÌNH HÀNH ĐỘNG NĂM 2016</vt:lpstr>
      <vt:lpstr>CHÂN THÀNH CẢM ƠN VÀ CHÚC QUÝ THẦY CÔ NHIỀU SỨC KHỎE, HẠNH PHÚC VÀ  THÀNH ĐẠT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Admin</dc:creator>
  <cp:lastModifiedBy>HIEUTRUONG</cp:lastModifiedBy>
  <cp:revision>102</cp:revision>
  <dcterms:created xsi:type="dcterms:W3CDTF">2016-01-14T12:12:42Z</dcterms:created>
  <dcterms:modified xsi:type="dcterms:W3CDTF">2016-01-30T02:22:54Z</dcterms:modified>
</cp:coreProperties>
</file>